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handoutMasterIdLst>
    <p:handoutMasterId r:id="rId21"/>
  </p:handoutMasterIdLst>
  <p:sldIdLst>
    <p:sldId id="257" r:id="rId3"/>
    <p:sldId id="297" r:id="rId4"/>
    <p:sldId id="390" r:id="rId5"/>
    <p:sldId id="357" r:id="rId7"/>
    <p:sldId id="258" r:id="rId8"/>
    <p:sldId id="323" r:id="rId9"/>
    <p:sldId id="418" r:id="rId10"/>
    <p:sldId id="417" r:id="rId11"/>
    <p:sldId id="405" r:id="rId12"/>
    <p:sldId id="403" r:id="rId13"/>
    <p:sldId id="340" r:id="rId14"/>
    <p:sldId id="392" r:id="rId15"/>
    <p:sldId id="260" r:id="rId16"/>
    <p:sldId id="261" r:id="rId17"/>
    <p:sldId id="387" r:id="rId18"/>
    <p:sldId id="386" r:id="rId19"/>
    <p:sldId id="293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5"/>
    <p:restoredTop sz="94694"/>
  </p:normalViewPr>
  <p:slideViewPr>
    <p:cSldViewPr snapToGrid="0" snapToObjects="1">
      <p:cViewPr varScale="1">
        <p:scale>
          <a:sx n="133" d="100"/>
          <a:sy n="133" d="100"/>
        </p:scale>
        <p:origin x="6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33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E2B40-A01A-CF42-94ED-A945588F2CC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microsoft.com/office/2007/relationships/hdphoto" Target="../media/image2.wdp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40000"/>
                    </a14:imgEffect>
                    <a14:imgEffect>
                      <a14:colorTemperature colorTemp="3638"/>
                    </a14:imgEffect>
                    <a14:imgEffect>
                      <a14:saturation sat="126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4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6.png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image" Target="../media/image4.png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image" Target="../media/image8.jpeg"/><Relationship Id="rId10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24.xml"/><Relationship Id="rId4" Type="http://schemas.openxmlformats.org/officeDocument/2006/relationships/image" Target="../media/image13.png"/><Relationship Id="rId3" Type="http://schemas.openxmlformats.org/officeDocument/2006/relationships/tags" Target="../tags/tag23.xml"/><Relationship Id="rId2" Type="http://schemas.openxmlformats.org/officeDocument/2006/relationships/image" Target="../media/image12.png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07365" y="1295400"/>
            <a:ext cx="9800590" cy="18243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kumimoji="1" lang="zh-CN" altLang="en-US" sz="5400" dirty="0">
                <a:solidFill>
                  <a:schemeClr val="accent3">
                    <a:lumMod val="20000"/>
                    <a:lumOff val="80000"/>
                  </a:schemeClr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港口</a:t>
            </a:r>
            <a:r>
              <a:rPr kumimoji="1" lang="zh-CN" altLang="en-US" sz="5400" dirty="0">
                <a:solidFill>
                  <a:schemeClr val="accent3">
                    <a:lumMod val="20000"/>
                    <a:lumOff val="80000"/>
                  </a:schemeClr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风速智慧物联管理方案</a:t>
            </a:r>
            <a:endParaRPr kumimoji="1" lang="zh-CN" altLang="en-US" sz="5400" dirty="0">
              <a:solidFill>
                <a:schemeClr val="accent3">
                  <a:lumMod val="20000"/>
                  <a:lumOff val="80000"/>
                </a:schemeClr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703195" y="3930650"/>
            <a:ext cx="8351520" cy="5562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l"/>
            <a:r>
              <a:rPr kumimoji="1" lang="en-US" altLang="zh-CN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——</a:t>
            </a:r>
            <a:r>
              <a:rPr kumimoji="1" lang="zh-CN" altLang="en-US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物联网为传统行业赋能，让传统产品更加智能</a:t>
            </a:r>
            <a:endParaRPr kumimoji="1" lang="zh-CN" altLang="en-US" dirty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pic>
        <p:nvPicPr>
          <p:cNvPr id="7" name="图片 6" descr="黑暗里有星球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2019" y="399437"/>
            <a:ext cx="6001975" cy="6001975"/>
          </a:xfrm>
          <a:prstGeom prst="rect">
            <a:avLst/>
          </a:prstGeom>
        </p:spPr>
      </p:pic>
      <p:sp>
        <p:nvSpPr>
          <p:cNvPr id="8" name="副标题 2"/>
          <p:cNvSpPr txBox="1"/>
          <p:nvPr/>
        </p:nvSpPr>
        <p:spPr>
          <a:xfrm>
            <a:off x="507637" y="6178425"/>
            <a:ext cx="4163218" cy="503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广州通微智慧科技有限公司</a:t>
            </a:r>
            <a:endParaRPr kumimoji="1" lang="zh-CN" altLang="en-US" sz="20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 descr="图片包含 图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37" y="399446"/>
            <a:ext cx="1160525" cy="496513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pic>
        <p:nvPicPr>
          <p:cNvPr id="5" name="图片 4" descr="形状, 矩形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6909" y="2467917"/>
            <a:ext cx="5715000" cy="1460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19625" y="3142344"/>
            <a:ext cx="294969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一、需求分析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3" name="六边形 2"/>
          <p:cNvSpPr/>
          <p:nvPr>
            <p:custDataLst>
              <p:tags r:id="rId3"/>
            </p:custDataLst>
          </p:nvPr>
        </p:nvSpPr>
        <p:spPr>
          <a:xfrm>
            <a:off x="2878455" y="4364990"/>
            <a:ext cx="1419225" cy="1175385"/>
          </a:xfrm>
          <a:prstGeom prst="hexagon">
            <a:avLst/>
          </a:prstGeom>
          <a:gradFill>
            <a:gsLst>
              <a:gs pos="0">
                <a:srgbClr val="EFAE84"/>
              </a:gs>
              <a:gs pos="100000">
                <a:srgbClr val="F1CF78"/>
              </a:gs>
            </a:gsLst>
            <a:lin ang="372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>
                <a:solidFill>
                  <a:srgbClr val="002060"/>
                </a:solidFill>
                <a:sym typeface="+mn-ea"/>
              </a:rPr>
              <a:t>无集中管理</a:t>
            </a:r>
            <a:r>
              <a:rPr lang="zh-CN" altLang="en-US">
                <a:solidFill>
                  <a:srgbClr val="002060"/>
                </a:solidFill>
                <a:sym typeface="+mn-ea"/>
              </a:rPr>
              <a:t>系统</a:t>
            </a:r>
            <a:endParaRPr lang="zh-CN" altLang="en-US">
              <a:solidFill>
                <a:srgbClr val="002060"/>
              </a:solidFill>
              <a:sym typeface="+mn-ea"/>
            </a:endParaRPr>
          </a:p>
        </p:txBody>
      </p:sp>
      <p:sp>
        <p:nvSpPr>
          <p:cNvPr id="5" name="六边形 4"/>
          <p:cNvSpPr/>
          <p:nvPr>
            <p:custDataLst>
              <p:tags r:id="rId4"/>
            </p:custDataLst>
          </p:nvPr>
        </p:nvSpPr>
        <p:spPr>
          <a:xfrm>
            <a:off x="4111625" y="3781425"/>
            <a:ext cx="1419225" cy="1175385"/>
          </a:xfrm>
          <a:prstGeom prst="hexagon">
            <a:avLst/>
          </a:prstGeom>
          <a:gradFill>
            <a:gsLst>
              <a:gs pos="42000">
                <a:srgbClr val="EDE976"/>
              </a:gs>
              <a:gs pos="0">
                <a:srgbClr val="F3F0A4"/>
              </a:gs>
              <a:gs pos="100000">
                <a:srgbClr val="E6E148"/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2060"/>
                </a:solidFill>
              </a:rPr>
              <a:t>无</a:t>
            </a:r>
            <a:r>
              <a:rPr lang="zh-CN" altLang="en-US">
                <a:solidFill>
                  <a:srgbClr val="002060"/>
                </a:solidFill>
              </a:rPr>
              <a:t>数据统计</a:t>
            </a:r>
            <a:r>
              <a:rPr lang="zh-CN" altLang="en-US">
                <a:solidFill>
                  <a:srgbClr val="002060"/>
                </a:solidFill>
              </a:rPr>
              <a:t>分析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6" name="六边形 5"/>
          <p:cNvSpPr/>
          <p:nvPr>
            <p:custDataLst>
              <p:tags r:id="rId5"/>
            </p:custDataLst>
          </p:nvPr>
        </p:nvSpPr>
        <p:spPr>
          <a:xfrm>
            <a:off x="1649730" y="4956810"/>
            <a:ext cx="1419225" cy="1175385"/>
          </a:xfrm>
          <a:prstGeom prst="hexagon">
            <a:avLst/>
          </a:prstGeom>
          <a:gradFill>
            <a:gsLst>
              <a:gs pos="42000">
                <a:srgbClr val="EDE976"/>
              </a:gs>
              <a:gs pos="0">
                <a:srgbClr val="F3F0A4"/>
              </a:gs>
              <a:gs pos="100000">
                <a:srgbClr val="E6E148"/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2060"/>
                </a:solidFill>
              </a:rPr>
              <a:t>需要增加新的</a:t>
            </a:r>
            <a:r>
              <a:rPr lang="zh-CN" altLang="en-US">
                <a:solidFill>
                  <a:srgbClr val="002060"/>
                </a:solidFill>
              </a:rPr>
              <a:t>监控点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7" name="六边形 6"/>
          <p:cNvSpPr/>
          <p:nvPr>
            <p:custDataLst>
              <p:tags r:id="rId6"/>
            </p:custDataLst>
          </p:nvPr>
        </p:nvSpPr>
        <p:spPr>
          <a:xfrm>
            <a:off x="5346065" y="3189605"/>
            <a:ext cx="1419225" cy="1175385"/>
          </a:xfrm>
          <a:prstGeom prst="hexagon">
            <a:avLst/>
          </a:prstGeom>
          <a:gradFill>
            <a:gsLst>
              <a:gs pos="0">
                <a:srgbClr val="FBE55E"/>
              </a:gs>
              <a:gs pos="100000">
                <a:srgbClr val="EA3F32"/>
              </a:gs>
            </a:gsLst>
            <a:lin ang="882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2060"/>
                </a:solidFill>
              </a:rPr>
              <a:t>无数据</a:t>
            </a:r>
            <a:r>
              <a:rPr lang="zh-CN" altLang="en-US">
                <a:solidFill>
                  <a:srgbClr val="002060"/>
                </a:solidFill>
              </a:rPr>
              <a:t>挖掘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8" name="六边形 7"/>
          <p:cNvSpPr/>
          <p:nvPr>
            <p:custDataLst>
              <p:tags r:id="rId7"/>
            </p:custDataLst>
          </p:nvPr>
        </p:nvSpPr>
        <p:spPr>
          <a:xfrm>
            <a:off x="367665" y="5540375"/>
            <a:ext cx="1419225" cy="1175385"/>
          </a:xfrm>
          <a:prstGeom prst="hexagon">
            <a:avLst/>
          </a:prstGeom>
          <a:gradFill>
            <a:gsLst>
              <a:gs pos="0">
                <a:srgbClr val="EFAE84"/>
              </a:gs>
              <a:gs pos="100000">
                <a:srgbClr val="F1CF78"/>
              </a:gs>
            </a:gsLst>
            <a:lin ang="372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2060"/>
                </a:solidFill>
              </a:rPr>
              <a:t>具有部分风速</a:t>
            </a:r>
            <a:r>
              <a:rPr lang="zh-CN" altLang="en-US">
                <a:solidFill>
                  <a:srgbClr val="002060"/>
                </a:solidFill>
              </a:rPr>
              <a:t>监控点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12" name="六边形 11"/>
          <p:cNvSpPr/>
          <p:nvPr>
            <p:custDataLst>
              <p:tags r:id="rId8"/>
            </p:custDataLst>
          </p:nvPr>
        </p:nvSpPr>
        <p:spPr>
          <a:xfrm>
            <a:off x="6534150" y="2606040"/>
            <a:ext cx="1419225" cy="1175385"/>
          </a:xfrm>
          <a:prstGeom prst="hexagon">
            <a:avLst/>
          </a:prstGeom>
          <a:gradFill>
            <a:gsLst>
              <a:gs pos="0">
                <a:srgbClr val="EFAE84"/>
              </a:gs>
              <a:gs pos="100000">
                <a:srgbClr val="F1CF78"/>
              </a:gs>
            </a:gsLst>
            <a:lin ang="372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2060"/>
                </a:solidFill>
              </a:rPr>
              <a:t>深化数据应用是</a:t>
            </a:r>
            <a:r>
              <a:rPr lang="zh-CN" altLang="en-US">
                <a:solidFill>
                  <a:srgbClr val="002060"/>
                </a:solidFill>
              </a:rPr>
              <a:t>趋势</a:t>
            </a:r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742950" y="358775"/>
            <a:ext cx="57924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港口风速</a:t>
            </a:r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监测智能化现状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/>
          <p:nvPr>
            <p:custDataLst>
              <p:tags r:id="rId10"/>
            </p:custDataLst>
          </p:nvPr>
        </p:nvSpPr>
        <p:spPr>
          <a:xfrm>
            <a:off x="3674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pic>
        <p:nvPicPr>
          <p:cNvPr id="22" name="https://photo-static-api.fotomore.com/creative/vcg/400/new/VCG41N1250237141.jpg?uid=386&amp;timestamp=1702505734&amp;sign=d44dcd9aa1003f0440ba97db33d8bb87" descr="templates\picture_hover\&amp;pky390_sjzg_VCG41N1250237141&amp;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13675" y="1065530"/>
            <a:ext cx="4208780" cy="3156585"/>
          </a:xfrm>
          <a:prstGeom prst="rect">
            <a:avLst/>
          </a:prstGeom>
        </p:spPr>
      </p:pic>
      <p:sp>
        <p:nvSpPr>
          <p:cNvPr id="9" name="爆炸形 1 8"/>
          <p:cNvSpPr/>
          <p:nvPr/>
        </p:nvSpPr>
        <p:spPr>
          <a:xfrm>
            <a:off x="437515" y="1718310"/>
            <a:ext cx="2733040" cy="2425065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需要集中管理及深化数据</a:t>
            </a:r>
            <a:r>
              <a:rPr lang="zh-CN" altLang="en-US">
                <a:solidFill>
                  <a:schemeClr val="tx1"/>
                </a:solidFill>
              </a:rPr>
              <a:t>应用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3"/>
            </p:custDataLst>
          </p:nvPr>
        </p:nvSpPr>
        <p:spPr>
          <a:xfrm>
            <a:off x="742950" y="358775"/>
            <a:ext cx="68091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用户需求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/>
          <p:nvPr>
            <p:custDataLst>
              <p:tags r:id="rId4"/>
            </p:custDataLst>
          </p:nvPr>
        </p:nvSpPr>
        <p:spPr>
          <a:xfrm>
            <a:off x="3674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4746625" y="5303520"/>
            <a:ext cx="1349375" cy="91440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风速</a:t>
            </a:r>
            <a:r>
              <a:rPr lang="zh-CN" altLang="en-US"/>
              <a:t>监测</a:t>
            </a:r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6607175" y="5303520"/>
            <a:ext cx="1282065" cy="91440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>
                <a:sym typeface="+mn-ea"/>
              </a:rPr>
              <a:t>风向</a:t>
            </a:r>
            <a:r>
              <a:rPr lang="zh-CN" altLang="en-US">
                <a:sym typeface="+mn-ea"/>
              </a:rPr>
              <a:t>监测</a:t>
            </a:r>
            <a:endParaRPr lang="zh-CN" altLang="en-US">
              <a:sym typeface="+mn-ea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6990715" y="2727325"/>
            <a:ext cx="1157605" cy="9144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GIS</a:t>
            </a:r>
            <a:r>
              <a:rPr lang="zh-CN" altLang="en-US"/>
              <a:t>为</a:t>
            </a:r>
            <a:r>
              <a:rPr lang="zh-CN" altLang="en-US"/>
              <a:t>展示基础</a:t>
            </a:r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5548630" y="2727325"/>
            <a:ext cx="1397000" cy="9144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实时展示风速</a:t>
            </a:r>
            <a:r>
              <a:rPr lang="zh-CN" altLang="en-US"/>
              <a:t>风向</a:t>
            </a:r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4379595" y="2727325"/>
            <a:ext cx="1123950" cy="9144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实时告警</a:t>
            </a:r>
            <a:r>
              <a:rPr lang="zh-CN" altLang="en-US"/>
              <a:t>展示</a:t>
            </a:r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4378960" y="3752850"/>
            <a:ext cx="1124585" cy="9144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数据</a:t>
            </a:r>
            <a:r>
              <a:rPr lang="zh-CN" altLang="en-US"/>
              <a:t>分析</a:t>
            </a:r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8193405" y="2724150"/>
            <a:ext cx="1248410" cy="9144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设备状态实时</a:t>
            </a:r>
            <a:r>
              <a:rPr lang="zh-CN" altLang="en-US"/>
              <a:t>展示</a:t>
            </a:r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9486900" y="2714625"/>
            <a:ext cx="1123950" cy="9144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数据挖掘建模</a:t>
            </a:r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4641850" y="1360805"/>
            <a:ext cx="3221355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运行状态全掌握，更深层的数据挖掘应用，</a:t>
            </a:r>
            <a:r>
              <a:rPr lang="zh-CN" altLang="en-US"/>
              <a:t>易扩展</a:t>
            </a:r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568315" y="3752850"/>
            <a:ext cx="1378585" cy="9144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数据统计</a:t>
            </a:r>
            <a:r>
              <a:rPr lang="zh-CN" altLang="en-US"/>
              <a:t>查询</a:t>
            </a:r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3211830" y="2714625"/>
            <a:ext cx="1122680" cy="9144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邮件告警</a:t>
            </a:r>
            <a:r>
              <a:rPr lang="zh-CN" altLang="en-US"/>
              <a:t>推送</a:t>
            </a:r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704975" y="2494280"/>
            <a:ext cx="9384665" cy="2407285"/>
          </a:xfrm>
          <a:prstGeom prst="round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noFill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704975" y="4901565"/>
            <a:ext cx="9384665" cy="1673860"/>
          </a:xfrm>
          <a:prstGeom prst="round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noFill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704975" y="1134745"/>
            <a:ext cx="9384665" cy="1359535"/>
          </a:xfrm>
          <a:prstGeom prst="round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noFill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885315" y="1652270"/>
            <a:ext cx="7594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目标</a:t>
            </a:r>
            <a:endParaRPr lang="zh-CN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885315" y="3340100"/>
            <a:ext cx="759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平台</a:t>
            </a:r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功能</a:t>
            </a:r>
            <a:endParaRPr lang="zh-CN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885315" y="5554345"/>
            <a:ext cx="759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>
                    <a:lumMod val="85000"/>
                  </a:schemeClr>
                </a:solidFill>
              </a:rPr>
              <a:t>现场采集</a:t>
            </a:r>
            <a:endParaRPr lang="zh-CN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8193405" y="3752850"/>
            <a:ext cx="1236980" cy="9144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数据</a:t>
            </a:r>
            <a:r>
              <a:rPr lang="zh-CN" altLang="en-US"/>
              <a:t>可视化</a:t>
            </a:r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9486900" y="3752850"/>
            <a:ext cx="1116330" cy="9144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各种图表</a:t>
            </a:r>
            <a:r>
              <a:rPr lang="zh-CN" altLang="en-US"/>
              <a:t>展示</a:t>
            </a:r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3204210" y="3752850"/>
            <a:ext cx="1109980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３</a:t>
            </a:r>
            <a:r>
              <a:rPr lang="en-US" altLang="zh-CN"/>
              <a:t>D</a:t>
            </a:r>
            <a:r>
              <a:rPr lang="zh-CN" altLang="en-US"/>
              <a:t>可视化</a:t>
            </a:r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6977380" y="3752850"/>
            <a:ext cx="1179830" cy="91440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数据</a:t>
            </a:r>
            <a:r>
              <a:rPr lang="zh-CN" altLang="en-US"/>
              <a:t>大屏</a:t>
            </a:r>
            <a:endParaRPr lang="zh-CN" altLang="en-US"/>
          </a:p>
        </p:txBody>
      </p:sp>
    </p:spTree>
  </p:cSld>
  <p:clrMapOvr>
    <a:masterClrMapping/>
  </p:clrMapOvr>
  <p:transition spd="slow" advTm="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pic>
        <p:nvPicPr>
          <p:cNvPr id="5" name="图片 4" descr="形状, 矩形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045" y="2467610"/>
            <a:ext cx="6865620" cy="1460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124960" y="3142615"/>
            <a:ext cx="58915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二、方案实现及技术特点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58850" y="358775"/>
            <a:ext cx="41357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整体系统架构图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" name="图片 1" descr="港口风速风向多站点监控系统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520" y="1205230"/>
            <a:ext cx="8207375" cy="564388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VCG41N18106150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-9525" y="839788"/>
            <a:ext cx="12211685" cy="370903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5847715" y="6031865"/>
            <a:ext cx="76200" cy="762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6057265" y="6031865"/>
            <a:ext cx="76200" cy="762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6266815" y="6031865"/>
            <a:ext cx="76200" cy="762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正文"/>
          <p:cNvSpPr txBox="1"/>
          <p:nvPr>
            <p:custDataLst>
              <p:tags r:id="rId6"/>
            </p:custDataLst>
          </p:nvPr>
        </p:nvSpPr>
        <p:spPr>
          <a:xfrm>
            <a:off x="962660" y="5047615"/>
            <a:ext cx="10266045" cy="7962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indent="0" algn="l" fontAlgn="auto">
              <a:lnSpc>
                <a:spcPct val="130000"/>
              </a:lnSpc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单击此处输入你的项正文,文字是您思想的提炼，请尽量言简意赅的阐述观点此处输入你的项正文,文字是您思想的提炼，请尽量言简意赅的阐述观点此处输入你的项正文,文字是您思想的提炼，请尽量言简意赅的阐述观点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  <a:p>
            <a:pPr indent="0" algn="l" fontAlgn="auto">
              <a:lnSpc>
                <a:spcPct val="130000"/>
              </a:lnSpc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4" name="任意多边形 13"/>
          <p:cNvSpPr/>
          <p:nvPr>
            <p:custDataLst>
              <p:tags r:id="rId7"/>
            </p:custDataLst>
          </p:nvPr>
        </p:nvSpPr>
        <p:spPr>
          <a:xfrm>
            <a:off x="0" y="836295"/>
            <a:ext cx="5386705" cy="3716020"/>
          </a:xfrm>
          <a:custGeom>
            <a:avLst/>
            <a:gdLst>
              <a:gd name="connsiteX0" fmla="*/ 0 w 5483"/>
              <a:gd name="connsiteY0" fmla="*/ 0 h 7315"/>
              <a:gd name="connsiteX1" fmla="*/ 2742 w 5483"/>
              <a:gd name="connsiteY1" fmla="*/ 0 h 7315"/>
              <a:gd name="connsiteX2" fmla="*/ 5483 w 5483"/>
              <a:gd name="connsiteY2" fmla="*/ 7315 h 7315"/>
              <a:gd name="connsiteX3" fmla="*/ 0 w 5483"/>
              <a:gd name="connsiteY3" fmla="*/ 7315 h 7315"/>
              <a:gd name="connsiteX4" fmla="*/ 0 w 5483"/>
              <a:gd name="connsiteY4" fmla="*/ 0 h 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3" h="7315">
                <a:moveTo>
                  <a:pt x="0" y="0"/>
                </a:moveTo>
                <a:lnTo>
                  <a:pt x="2742" y="0"/>
                </a:lnTo>
                <a:lnTo>
                  <a:pt x="5483" y="7315"/>
                </a:lnTo>
                <a:lnTo>
                  <a:pt x="0" y="73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418465" y="1791335"/>
            <a:ext cx="3507740" cy="1831340"/>
          </a:xfrm>
        </p:spPr>
        <p:txBody>
          <a:bodyPr>
            <a:normAutofit/>
          </a:bodyPr>
          <a:lstStyle/>
          <a:p>
            <a:pPr algn="l"/>
            <a:r>
              <a:rPr lang="zh-CN" altLang="en-US" sz="4000" dirty="0">
                <a:solidFill>
                  <a:schemeClr val="lt1"/>
                </a:solidFill>
                <a:sym typeface="+mn-ea"/>
              </a:rPr>
              <a:t>子系统方案或案例展示</a:t>
            </a:r>
            <a:endParaRPr lang="zh-CN" altLang="en-US" sz="4000" dirty="0">
              <a:solidFill>
                <a:schemeClr val="lt1"/>
              </a:solidFill>
              <a:sym typeface="+mn-ea"/>
            </a:endParaRPr>
          </a:p>
        </p:txBody>
      </p:sp>
    </p:spTree>
    <p:custDataLst>
      <p:tags r:id="rId9"/>
    </p:custDataLst>
  </p:cSld>
  <p:clrMapOvr>
    <a:masterClrMapping/>
  </p:clrMapOvr>
  <p:transition spd="slow" advTm="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58850" y="358775"/>
            <a:ext cx="41357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GIS</a:t>
            </a:r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</a:t>
            </a:r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案例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565" y="1228725"/>
            <a:ext cx="11308080" cy="561340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58850" y="358775"/>
            <a:ext cx="41357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数据大屏</a:t>
            </a:r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案例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15" y="1237615"/>
            <a:ext cx="10000615" cy="5620385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58850" y="358775"/>
            <a:ext cx="41357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气象监测</a:t>
            </a:r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案例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565" y="1118235"/>
            <a:ext cx="10283825" cy="5779135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5205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83565" y="1587500"/>
            <a:ext cx="65398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、围绕数据为核心，基础为数据采集，稳定、完整为原则</a:t>
            </a:r>
            <a:endParaRPr kumimoji="1" lang="en-US" alt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8850" y="358775"/>
            <a:ext cx="4813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方案的显著特点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3565" y="2252345"/>
            <a:ext cx="947864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、可采用</a:t>
            </a: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3D</a:t>
            </a:r>
            <a:r>
              <a:rPr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可视化等</a:t>
            </a:r>
            <a:r>
              <a:rPr 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多样化的数据</a:t>
            </a:r>
            <a:r>
              <a:rPr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展现方式，提升数据的表现力，力争简洁和直观</a:t>
            </a:r>
            <a:endParaRPr kumimoji="1" lang="zh-CN" altLang="en-US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3565" y="2917190"/>
            <a:ext cx="947864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、持续不断地数据挖掘，能耗趋势分析和预测，为客户提供能效优化的重点设备和方向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3565" y="3582035"/>
            <a:ext cx="113550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、港口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气象系统数据的持续采集采集及应用，将为系统运行状况评估提供坚实的数据支撑，给出优化建议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83565" y="4168775"/>
            <a:ext cx="1056068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、智能化综合管理系统将大大提升运维水平，提升整个能源系统的可靠性和效率，降低运维成本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604520" y="4802505"/>
            <a:ext cx="83566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、具有良好的经济效益，一次性投入，长期收益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04520" y="5511165"/>
            <a:ext cx="95878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、在数据为王的新时代，系统采集的各系统监测数据，未来将成为校区的重要数字资产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3866655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主要产品</a:t>
            </a:r>
            <a:endParaRPr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  <a:solidFill>
            <a:srgbClr val="009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 dirty="0">
              <a:solidFill>
                <a:srgbClr val="0096DB"/>
              </a:solidFill>
            </a:endParaRPr>
          </a:p>
        </p:txBody>
      </p:sp>
      <p:pic>
        <p:nvPicPr>
          <p:cNvPr id="2" name="图片 1" descr="标识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431925"/>
            <a:ext cx="4874895" cy="3656330"/>
          </a:xfrm>
          <a:prstGeom prst="rect">
            <a:avLst/>
          </a:prstGeom>
        </p:spPr>
      </p:pic>
      <p:sp>
        <p:nvSpPr>
          <p:cNvPr id="26" name="圆角矩形 25"/>
          <p:cNvSpPr/>
          <p:nvPr>
            <p:custDataLst>
              <p:tags r:id="rId3"/>
            </p:custDataLst>
          </p:nvPr>
        </p:nvSpPr>
        <p:spPr>
          <a:xfrm>
            <a:off x="2351405" y="5088255"/>
            <a:ext cx="1512570" cy="287655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sz="1200">
                <a:solidFill>
                  <a:schemeClr val="bg1"/>
                </a:solidFill>
                <a:uFillTx/>
              </a:rPr>
              <a:t>物联网关</a:t>
            </a:r>
            <a:r>
              <a:rPr kumimoji="1" lang="en-US" altLang="zh-CN" sz="1200">
                <a:solidFill>
                  <a:schemeClr val="bg1"/>
                </a:solidFill>
                <a:uFillTx/>
              </a:rPr>
              <a:t>BEC1000</a:t>
            </a:r>
            <a:endParaRPr kumimoji="1" lang="en-US" altLang="zh-CN" sz="1200">
              <a:solidFill>
                <a:schemeClr val="bg1"/>
              </a:solidFill>
              <a:uFillTx/>
            </a:endParaRPr>
          </a:p>
        </p:txBody>
      </p:sp>
      <p:pic>
        <p:nvPicPr>
          <p:cNvPr id="17" name="图片 16" descr="环境数据大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750" y="2133600"/>
            <a:ext cx="4761865" cy="2679700"/>
          </a:xfrm>
          <a:prstGeom prst="rect">
            <a:avLst/>
          </a:prstGeom>
        </p:spPr>
      </p:pic>
      <p:sp>
        <p:nvSpPr>
          <p:cNvPr id="21" name="圆角矩形 20"/>
          <p:cNvSpPr/>
          <p:nvPr>
            <p:custDataLst>
              <p:tags r:id="rId5"/>
            </p:custDataLst>
          </p:nvPr>
        </p:nvSpPr>
        <p:spPr>
          <a:xfrm>
            <a:off x="8114665" y="5088255"/>
            <a:ext cx="1512570" cy="287655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sz="1200">
                <a:solidFill>
                  <a:schemeClr val="bg1"/>
                </a:solidFill>
                <a:uFillTx/>
              </a:rPr>
              <a:t>平台软件</a:t>
            </a:r>
            <a:endParaRPr kumimoji="1" lang="zh-CN" sz="1200">
              <a:solidFill>
                <a:schemeClr val="bg1"/>
              </a:solidFill>
              <a:uFillTx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3866655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我们的优势</a:t>
            </a:r>
            <a:endParaRPr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  <a:solidFill>
            <a:srgbClr val="009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 dirty="0">
              <a:solidFill>
                <a:srgbClr val="0096DB"/>
              </a:solidFill>
            </a:endParaRPr>
          </a:p>
        </p:txBody>
      </p:sp>
      <p:sp>
        <p:nvSpPr>
          <p:cNvPr id="6" name="六边形 5"/>
          <p:cNvSpPr/>
          <p:nvPr>
            <p:custDataLst>
              <p:tags r:id="rId2"/>
            </p:custDataLst>
          </p:nvPr>
        </p:nvSpPr>
        <p:spPr>
          <a:xfrm>
            <a:off x="5756910" y="1518920"/>
            <a:ext cx="141922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上千物联网成功案例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六边形 4"/>
          <p:cNvSpPr/>
          <p:nvPr>
            <p:custDataLst>
              <p:tags r:id="rId3"/>
            </p:custDataLst>
          </p:nvPr>
        </p:nvSpPr>
        <p:spPr>
          <a:xfrm>
            <a:off x="4337685" y="2773045"/>
            <a:ext cx="141922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多年行业经验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六边形 8"/>
          <p:cNvSpPr/>
          <p:nvPr>
            <p:custDataLst>
              <p:tags r:id="rId4"/>
            </p:custDataLst>
          </p:nvPr>
        </p:nvSpPr>
        <p:spPr>
          <a:xfrm>
            <a:off x="5795010" y="2797175"/>
            <a:ext cx="141922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多位行业专家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六边形 12"/>
          <p:cNvSpPr/>
          <p:nvPr>
            <p:custDataLst>
              <p:tags r:id="rId5"/>
            </p:custDataLst>
          </p:nvPr>
        </p:nvSpPr>
        <p:spPr>
          <a:xfrm>
            <a:off x="7252335" y="2773045"/>
            <a:ext cx="151447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多年物联网数据经验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六边形 17"/>
          <p:cNvSpPr/>
          <p:nvPr>
            <p:custDataLst>
              <p:tags r:id="rId6"/>
            </p:custDataLst>
          </p:nvPr>
        </p:nvSpPr>
        <p:spPr>
          <a:xfrm>
            <a:off x="3632835" y="4081780"/>
            <a:ext cx="141922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强大的软件研发能力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六边形 18"/>
          <p:cNvSpPr/>
          <p:nvPr>
            <p:custDataLst>
              <p:tags r:id="rId7"/>
            </p:custDataLst>
          </p:nvPr>
        </p:nvSpPr>
        <p:spPr>
          <a:xfrm>
            <a:off x="6471285" y="4075430"/>
            <a:ext cx="141922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强大的交付化能力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六边形 19"/>
          <p:cNvSpPr/>
          <p:nvPr>
            <p:custDataLst>
              <p:tags r:id="rId8"/>
            </p:custDataLst>
          </p:nvPr>
        </p:nvSpPr>
        <p:spPr>
          <a:xfrm>
            <a:off x="5052060" y="4075430"/>
            <a:ext cx="141922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强大的硬件研发能力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六边形 21"/>
          <p:cNvSpPr/>
          <p:nvPr>
            <p:custDataLst>
              <p:tags r:id="rId9"/>
            </p:custDataLst>
          </p:nvPr>
        </p:nvSpPr>
        <p:spPr>
          <a:xfrm>
            <a:off x="7890510" y="4075430"/>
            <a:ext cx="1419225" cy="1175385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bg1"/>
                </a:solidFill>
              </a:rPr>
              <a:t>强大的客制化能力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3866655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案例图片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pic>
        <p:nvPicPr>
          <p:cNvPr id="3" name="图片 2" descr="动环大屏X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75" y="1308100"/>
            <a:ext cx="10894060" cy="54590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22380" y="2784475"/>
            <a:ext cx="452755" cy="2385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根据客户需求定制</a:t>
            </a:r>
            <a:endParaRPr lang="zh-CN" altLang="en-US" b="1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6" name="https://photo-static-api.fotomore.com/creative/vcg/400/new/VCG41N1369383634.jpg?uid=386&amp;timestamp=1702893163&amp;sign=85a13a5b77c6fe415052d09f806c1cf8" descr="裁剪的照片，一个年轻的女人在一个白色的t恤显示拇指向上的手势。积极的手势语"/>
          <p:cNvPicPr>
            <a:picLocks noChangeAspect="1"/>
          </p:cNvPicPr>
          <p:nvPr/>
        </p:nvPicPr>
        <p:blipFill>
          <a:blip r:embed="rId3"/>
          <a:srcRect l="34968" r="26616"/>
          <a:stretch>
            <a:fillRect/>
          </a:stretch>
        </p:blipFill>
        <p:spPr>
          <a:xfrm>
            <a:off x="11422380" y="5169535"/>
            <a:ext cx="452755" cy="78613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3866655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案例图片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pic>
        <p:nvPicPr>
          <p:cNvPr id="8" name="图片 7" descr="西安隧道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25" y="1451610"/>
            <a:ext cx="5860415" cy="3169920"/>
          </a:xfrm>
          <a:prstGeom prst="rect">
            <a:avLst/>
          </a:prstGeom>
        </p:spPr>
      </p:pic>
      <p:pic>
        <p:nvPicPr>
          <p:cNvPr id="13" name="图片 12" descr="资产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790" y="1451610"/>
            <a:ext cx="5669915" cy="315341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3866655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案例图片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pic>
        <p:nvPicPr>
          <p:cNvPr id="3" name="图片 2" descr="动环3D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" y="1316355"/>
            <a:ext cx="6018530" cy="3385820"/>
          </a:xfrm>
          <a:prstGeom prst="rect">
            <a:avLst/>
          </a:prstGeom>
        </p:spPr>
      </p:pic>
      <p:pic>
        <p:nvPicPr>
          <p:cNvPr id="5" name="图片 4" descr="能效3D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545" y="1316355"/>
            <a:ext cx="5798820" cy="326263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339595" y="2601119"/>
            <a:ext cx="9144000" cy="165576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zh-CN" altLang="en-US" sz="7200" dirty="0">
                <a:solidFill>
                  <a:schemeClr val="accent1"/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感谢观看</a:t>
            </a:r>
            <a:endParaRPr lang="en-US" altLang="zh-CN" sz="7200" dirty="0">
              <a:solidFill>
                <a:schemeClr val="accent1"/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altLang="zh-CN" sz="3600" kern="1400" spc="750" dirty="0">
                <a:solidFill>
                  <a:schemeClr val="accent1"/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THANKS</a:t>
            </a:r>
            <a:endParaRPr lang="zh-CN" altLang="en-US" sz="3600" kern="1400" spc="750" dirty="0">
              <a:solidFill>
                <a:schemeClr val="accent1"/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tags/tag1.xml><?xml version="1.0" encoding="utf-8"?>
<p:tagLst xmlns:p="http://schemas.openxmlformats.org/presentationml/2006/main">
  <p:tag name="KSO_WM_UNIT_PLACING_PICTURE_USER_VIEWPORT" val="{&quot;height&quot;:781.9102362204725,&quot;width&quot;:1827.5984251968503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UNIT_PLACING_PICTURE_USER_VIEWPORT" val="{&quot;height&quot;:781.9102362204725,&quot;width&quot;:1827.5984251968503}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UNIT_VALUE" val="1029*338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1187_1*d*1"/>
  <p:tag name="KSO_WM_TEMPLATE_CATEGORY" val="custom"/>
  <p:tag name="KSO_WM_TEMPLATE_INDEX" val="20231187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FILL_FORE_SCHEMECOLOR_INDEX_1_BRIGHTNESS" val="0.4"/>
  <p:tag name="KSO_WM_UNIT_FILL_FORE_SCHEMECOLOR_INDEX_1" val="9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9"/>
  <p:tag name="KSO_WM_UNIT_FILL_FORE_SCHEMECOLOR_INDEX_2_POS" val="0.6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1187_1*i*1"/>
  <p:tag name="KSO_WM_TEMPLATE_CATEGORY" val="custom"/>
  <p:tag name="KSO_WM_TEMPLATE_INDEX" val="20231187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FILL_FORE_SCHEMECOLOR_INDEX_1_BRIGHTNESS" val="0.4"/>
  <p:tag name="KSO_WM_UNIT_FILL_FORE_SCHEMECOLOR_INDEX_1" val="9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9"/>
  <p:tag name="KSO_WM_UNIT_FILL_FORE_SCHEMECOLOR_INDEX_2_POS" val="0.6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1187_1*i*2"/>
  <p:tag name="KSO_WM_TEMPLATE_CATEGORY" val="custom"/>
  <p:tag name="KSO_WM_TEMPLATE_INDEX" val="20231187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FILL_FORE_SCHEMECOLOR_INDEX_1_BRIGHTNESS" val="0.4"/>
  <p:tag name="KSO_WM_UNIT_FILL_FORE_SCHEMECOLOR_INDEX_1" val="9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9"/>
  <p:tag name="KSO_WM_UNIT_FILL_FORE_SCHEMECOLOR_INDEX_2_POS" val="0.6"/>
  <p:tag name="KSO_WM_UNIT_FILL_FORE_SCHEMECOLOR_INDEX_2_TRANS" val="0"/>
  <p:tag name="KSO_WM_UNIT_FILL_GRADIENT_TYPE" val="0"/>
  <p:tag name="KSO_WM_UNIT_FILL_GRADIENT_ANGLE" val="45"/>
  <p:tag name="KSO_WM_UNIT_FILL_GRADIENT_DIRECTION" val="0"/>
  <p:tag name="KSO_WM_UNIT_FILL_TYPE" val="3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1187_1*i*3"/>
  <p:tag name="KSO_WM_TEMPLATE_CATEGORY" val="custom"/>
  <p:tag name="KSO_WM_TEMPLATE_INDEX" val="20231187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1187_1*f*1"/>
  <p:tag name="KSO_WM_TEMPLATE_CATEGORY" val="custom"/>
  <p:tag name="KSO_WM_TEMPLATE_INDEX" val="20231187"/>
  <p:tag name="KSO_WM_UNIT_LAYERLEVEL" val="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UNIT_PRESET_TEXT" val="单击此处输入你的项正文,文字是您思想的提炼，请尽量言简意赅的阐述观点此处输入你的项正文,文字是您思想的提炼，请尽量言简意赅的阐述观点此处输入你的项正文,文字是您思想的提炼，请尽量言简意赅的阐述观点&#10;"/>
</p:tagLst>
</file>

<file path=ppt/tags/tag18.xml><?xml version="1.0" encoding="utf-8"?>
<p:tagLst xmlns:p="http://schemas.openxmlformats.org/presentationml/2006/main">
  <p:tag name="KSO_WM_UNIT_FILL_FORE_SCHEMECOLOR_INDEX_BRIGHTNESS" val="0"/>
  <p:tag name="KSO_WM_UNIT_FILL_FORE_SCHEMECOLOR_INDEX" val="9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1187_1*i*4"/>
  <p:tag name="KSO_WM_TEMPLATE_CATEGORY" val="custom"/>
  <p:tag name="KSO_WM_TEMPLATE_INDEX" val="20231187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187_1*a*1"/>
  <p:tag name="KSO_WM_TEMPLATE_CATEGORY" val="custom"/>
  <p:tag name="KSO_WM_TEMPLATE_INDEX" val="20231187"/>
  <p:tag name="KSO_WM_UNIT_LAYERLEVEL" val="1"/>
  <p:tag name="KSO_WM_TAG_VERSION" val="3.0"/>
  <p:tag name="KSO_WM_BEAUTIFY_FLAG" val="#wm#"/>
  <p:tag name="KSO_WM_UNIT_PRESET_TEXT" val="单击此处&#10;添加标题内容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31187"/>
  <p:tag name="KSO_WM_SPECIAL_SOURCE" val="bdnull"/>
  <p:tag name="KSO_WM_SLIDE_ID" val="custom20231187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961*415"/>
  <p:tag name="KSO_WM_SLIDE_POSITION" val="0*65"/>
  <p:tag name="KSO_WM_TAG_VERSION" val="3.0"/>
  <p:tag name="KSO_WM_SLIDE_LAYOUT" val="a_d_f"/>
  <p:tag name="KSO_WM_SLIDE_LAYOUT_CNT" val="1_1_1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COMMONDATA" val="eyJoZGlkIjoiMDllZWFmODEyMmQ5MDIxOTNkMTZlNWNmNjVmNjQ1NzEifQ=="/>
  <p:tag name="resource_record_key" val="{&quot;13&quot;:[19971666,4635272,20419716,4646993,20362262,20482077,20362273,4663482,4364957,20481688]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762</Words>
  <Application>WPS 演示</Application>
  <PresentationFormat>宽屏</PresentationFormat>
  <Paragraphs>128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Arial</vt:lpstr>
      <vt:lpstr>宋体</vt:lpstr>
      <vt:lpstr>Wingdings</vt:lpstr>
      <vt:lpstr>HuXiaoBo-NanShen</vt:lpstr>
      <vt:lpstr>华文新魏</vt:lpstr>
      <vt:lpstr>黑体</vt:lpstr>
      <vt:lpstr>等线</vt:lpstr>
      <vt:lpstr>微软雅黑</vt:lpstr>
      <vt:lpstr>Arial Unicode MS</vt:lpstr>
      <vt:lpstr>等线 Light</vt:lpstr>
      <vt:lpstr>华文行楷</vt:lpstr>
      <vt:lpstr>Calibri</vt:lpstr>
      <vt:lpstr>Office 主题​​</vt:lpstr>
      <vt:lpstr>校园智慧物联集中管理方案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子系统方案或案例展示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智慧厕所解决方案</dc:title>
  <dc:creator>2229455978@qq.com</dc:creator>
  <cp:lastModifiedBy>蔡成想</cp:lastModifiedBy>
  <cp:revision>106</cp:revision>
  <dcterms:created xsi:type="dcterms:W3CDTF">2021-07-29T06:35:00Z</dcterms:created>
  <dcterms:modified xsi:type="dcterms:W3CDTF">2024-07-25T06:16:31Z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F5BD671B64584C76BBA3FE90A7F768AC</vt:lpwstr>
  </property>
  <property fmtid="{D5CDD505-2E9C-101B-9397-08002B2CF9AE}" pid="3" name="KSOProductBuildVer">
    <vt:lpwstr>2052-12.1.0.17147</vt:lpwstr>
  </property>
</Properties>
</file>