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7"/>
  </p:notesMasterIdLst>
  <p:sldIdLst>
    <p:sldId id="895" r:id="rId3"/>
    <p:sldId id="897" r:id="rId4"/>
    <p:sldId id="898" r:id="rId5"/>
    <p:sldId id="899" r:id="rId6"/>
    <p:sldId id="900" r:id="rId8"/>
    <p:sldId id="901" r:id="rId9"/>
    <p:sldId id="902" r:id="rId10"/>
    <p:sldId id="903" r:id="rId11"/>
    <p:sldId id="904" r:id="rId12"/>
    <p:sldId id="906" r:id="rId13"/>
    <p:sldId id="905" r:id="rId14"/>
    <p:sldId id="907" r:id="rId15"/>
    <p:sldId id="908" r:id="rId16"/>
    <p:sldId id="909" r:id="rId17"/>
    <p:sldId id="910" r:id="rId18"/>
    <p:sldId id="911" r:id="rId19"/>
    <p:sldId id="912" r:id="rId20"/>
    <p:sldId id="913" r:id="rId21"/>
    <p:sldId id="914" r:id="rId22"/>
    <p:sldId id="915" r:id="rId23"/>
    <p:sldId id="916" r:id="rId24"/>
    <p:sldId id="917" r:id="rId25"/>
    <p:sldId id="918" r:id="rId26"/>
    <p:sldId id="919" r:id="rId27"/>
    <p:sldId id="920" r:id="rId28"/>
    <p:sldId id="921" r:id="rId29"/>
    <p:sldId id="922" r:id="rId30"/>
    <p:sldId id="923" r:id="rId31"/>
    <p:sldId id="924" r:id="rId32"/>
    <p:sldId id="925" r:id="rId33"/>
    <p:sldId id="926" r:id="rId34"/>
    <p:sldId id="927" r:id="rId35"/>
    <p:sldId id="928" r:id="rId36"/>
    <p:sldId id="929" r:id="rId37"/>
    <p:sldId id="930" r:id="rId38"/>
    <p:sldId id="931" r:id="rId39"/>
    <p:sldId id="932" r:id="rId40"/>
    <p:sldId id="933" r:id="rId41"/>
    <p:sldId id="934" r:id="rId42"/>
    <p:sldId id="935" r:id="rId43"/>
    <p:sldId id="936" r:id="rId44"/>
    <p:sldId id="937" r:id="rId45"/>
    <p:sldId id="896" r:id="rId46"/>
  </p:sldIdLst>
  <p:sldSz cx="12192000" cy="6858000"/>
  <p:notesSz cx="6858000" cy="9144000"/>
  <p:custDataLst>
    <p:tags r:id="rId50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FDFDFD"/>
    <a:srgbClr val="F4F4F4"/>
    <a:srgbClr val="FEFEFE"/>
    <a:srgbClr val="F3F3F5"/>
    <a:srgbClr val="FFFFFF"/>
    <a:srgbClr val="8E8E8E"/>
    <a:srgbClr val="E5E5E5"/>
    <a:srgbClr val="CECECE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3333" autoAdjust="0"/>
  </p:normalViewPr>
  <p:slideViewPr>
    <p:cSldViewPr snapToGrid="0">
      <p:cViewPr varScale="1">
        <p:scale>
          <a:sx n="83" d="100"/>
          <a:sy n="83" d="100"/>
        </p:scale>
        <p:origin x="835" y="62"/>
      </p:cViewPr>
      <p:guideLst/>
    </p:cSldViewPr>
  </p:slideViewPr>
  <p:outlineViewPr>
    <p:cViewPr>
      <p:scale>
        <a:sx n="33" d="100"/>
        <a:sy n="33" d="100"/>
      </p:scale>
      <p:origin x="0" y="-100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0" Type="http://schemas.openxmlformats.org/officeDocument/2006/relationships/tags" Target="tags/tag1.xml"/><Relationship Id="rId5" Type="http://schemas.openxmlformats.org/officeDocument/2006/relationships/slide" Target="slides/slide3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3863F-E0B2-4354-B177-46458B89D32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468F5-5B69-4B07-9744-016FCE3802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C6D5262-6997-4DE9-9896-AA7AF284229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9"/>
          <p:cNvSpPr>
            <a:spLocks noChangeArrowheads="1"/>
          </p:cNvSpPr>
          <p:nvPr userDrawn="1"/>
        </p:nvSpPr>
        <p:spPr bwMode="auto">
          <a:xfrm>
            <a:off x="11670268" y="6454776"/>
            <a:ext cx="486833" cy="287867"/>
          </a:xfrm>
          <a:prstGeom prst="rect">
            <a:avLst/>
          </a:prstGeom>
          <a:solidFill>
            <a:srgbClr val="1C4885"/>
          </a:solidFill>
          <a:ln w="9525" algn="ctr">
            <a:noFill/>
            <a:miter lim="800000"/>
          </a:ln>
        </p:spPr>
        <p:txBody>
          <a:bodyPr lIns="121877" tIns="60937" rIns="121877" bIns="6093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Isosceles Triangle 10"/>
          <p:cNvSpPr>
            <a:spLocks noChangeArrowheads="1"/>
          </p:cNvSpPr>
          <p:nvPr userDrawn="1"/>
        </p:nvSpPr>
        <p:spPr bwMode="auto">
          <a:xfrm rot="10610802">
            <a:off x="11670269" y="6550025"/>
            <a:ext cx="488948" cy="262467"/>
          </a:xfrm>
          <a:prstGeom prst="triangle">
            <a:avLst>
              <a:gd name="adj" fmla="val 50000"/>
            </a:avLst>
          </a:prstGeom>
          <a:solidFill>
            <a:srgbClr val="1C4885"/>
          </a:solidFill>
          <a:ln w="9525" algn="ctr">
            <a:noFill/>
            <a:miter lim="800000"/>
          </a:ln>
        </p:spPr>
        <p:txBody>
          <a:bodyPr rot="10800000" lIns="121877" tIns="60937" rIns="121877" bIns="6093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lide Number Placeholder 5"/>
          <p:cNvSpPr txBox="1"/>
          <p:nvPr userDrawn="1"/>
        </p:nvSpPr>
        <p:spPr>
          <a:xfrm>
            <a:off x="11702017" y="6370109"/>
            <a:ext cx="448733" cy="467784"/>
          </a:xfrm>
          <a:prstGeom prst="rect">
            <a:avLst/>
          </a:prstGeom>
        </p:spPr>
        <p:txBody>
          <a:bodyPr lIns="0" tIns="0" rIns="0" bIns="60937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D34B1F0-08C0-458C-B570-2E31A9E139CB}" type="slidenum">
              <a:rPr kumimoji="0" lang="en-US" sz="1335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fld>
            <a:endParaRPr kumimoji="0" lang="en-US" sz="1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165" indent="0" algn="ctr">
              <a:buNone/>
              <a:defRPr/>
            </a:lvl5pPr>
            <a:lvl6pPr marL="2285365" indent="0" algn="ctr">
              <a:buNone/>
              <a:defRPr/>
            </a:lvl6pPr>
            <a:lvl7pPr marL="2742565" indent="0" algn="ctr">
              <a:buNone/>
              <a:defRPr/>
            </a:lvl7pPr>
            <a:lvl8pPr marL="3199765" indent="0" algn="ctr">
              <a:buNone/>
              <a:defRPr/>
            </a:lvl8pPr>
            <a:lvl9pPr marL="3656965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838390" y="6356747"/>
            <a:ext cx="2742448" cy="36427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D79A9098-96D7-4314-B674-5919D162477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038413" y="6356747"/>
            <a:ext cx="4115176" cy="36427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1166" y="6356747"/>
            <a:ext cx="2742448" cy="36427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914400">
              <a:defRPr/>
            </a:pPr>
            <a:fld id="{E836F0ED-4ABE-439B-8DAF-F6F7CA3658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048000" y="3359750"/>
            <a:ext cx="6096000" cy="16158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marR="0" indent="607060" algn="just" defTabSz="121666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zh-CN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探寻公共安全解决之道，借助先进技术，提升</a:t>
            </a:r>
            <a:r>
              <a:rPr lang="zh-CN" altLang="en-US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应急管理</a:t>
            </a:r>
            <a:r>
              <a:rPr lang="zh-CN" altLang="zh-CN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能力。以“国内 领先，国际先进”为宗旨，构建</a:t>
            </a:r>
            <a:r>
              <a:rPr lang="zh-CN" altLang="en-US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城市应急</a:t>
            </a:r>
            <a:r>
              <a:rPr lang="zh-CN" altLang="zh-CN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平台体系，打造一张图可视化公共安全 应急平台。探寻公共安全解决之道，借助先进技术，提升</a:t>
            </a:r>
            <a:r>
              <a:rPr lang="zh-CN" altLang="en-US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应急管理</a:t>
            </a:r>
            <a:r>
              <a:rPr lang="zh-CN" altLang="zh-CN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能力。以“国内 领先，国际先进”为宗旨，构建</a:t>
            </a:r>
            <a:r>
              <a:rPr lang="zh-CN" altLang="en-US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城市应急</a:t>
            </a:r>
            <a:r>
              <a:rPr lang="zh-CN" altLang="zh-CN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平台体系，打造一张图可视化公共安全 应急平台。</a:t>
            </a:r>
            <a:endParaRPr lang="zh-CN" altLang="zh-CN" sz="100" dirty="0" smtClean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0" dirty="0" smtClean="0">
                <a:solidFill>
                  <a:srgbClr val="FDFDF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睿利而行、郎丰利、</a:t>
            </a:r>
            <a:r>
              <a:rPr lang="zh-CN" altLang="en-US" sz="100" b="0" i="0" kern="1200" dirty="0" smtClean="0">
                <a:solidFill>
                  <a:srgbClr val="FDFDFD"/>
                </a:solidFill>
                <a:effectLst/>
                <a:latin typeface="+mn-lt"/>
                <a:ea typeface="+mn-ea"/>
                <a:cs typeface="+mn-cs"/>
              </a:rPr>
              <a:t>专注于智慧城市、一网统管、企业数字化转型、大数据治理、大数据可视化、数字乡村、智慧园区、智慧楼宇、智慧政务、智慧校园、智慧教育、区块链、人工智能、数据中台、新基建、数字孪生、智慧医疗、智慧医院等行业方案</a:t>
            </a:r>
            <a:endParaRPr lang="zh-CN" altLang="en-US" sz="100" b="0" i="0" kern="1200" dirty="0" smtClean="0">
              <a:solidFill>
                <a:srgbClr val="FDFDFD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zh-CN" altLang="en-US" sz="100" dirty="0" smtClean="0">
                <a:solidFill>
                  <a:srgbClr val="FDFDFD"/>
                </a:solidFill>
              </a:rPr>
            </a:br>
            <a:endParaRPr lang="zh-CN" altLang="zh-CN" sz="100" dirty="0">
              <a:solidFill>
                <a:srgbClr val="FDFDF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50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31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08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15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686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4993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07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29984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355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662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32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339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8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6" Type="http://schemas.openxmlformats.org/officeDocument/2006/relationships/image" Target="../media/image37.png"/><Relationship Id="rId5" Type="http://schemas.openxmlformats.org/officeDocument/2006/relationships/image" Target="../media/image27.png"/><Relationship Id="rId4" Type="http://schemas.openxmlformats.org/officeDocument/2006/relationships/image" Target="../media/image29.png"/><Relationship Id="rId3" Type="http://schemas.openxmlformats.org/officeDocument/2006/relationships/image" Target="../media/image36.png"/><Relationship Id="rId2" Type="http://schemas.openxmlformats.org/officeDocument/2006/relationships/image" Target="../media/image28.png"/><Relationship Id="rId1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49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64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png"/><Relationship Id="rId3" Type="http://schemas.openxmlformats.org/officeDocument/2006/relationships/image" Target="../media/image77.jpeg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1" Type="http://schemas.openxmlformats.org/officeDocument/2006/relationships/image" Target="../media/image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9313" y="0"/>
            <a:ext cx="12192000" cy="68580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0" y="4533186"/>
            <a:ext cx="1219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</a:rPr>
              <a:t>智能制造工业物联网</a:t>
            </a:r>
            <a:r>
              <a:rPr lang="en-US" altLang="zh-CN" sz="50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</a:rPr>
              <a:t>IoT</a:t>
            </a: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</a:rPr>
              <a:t>平台建设方案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 Ligh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895" b="3581"/>
          <a:stretch>
            <a:fillRect/>
          </a:stretch>
        </p:blipFill>
        <p:spPr>
          <a:xfrm>
            <a:off x="8172874" y="1468968"/>
            <a:ext cx="3937847" cy="24629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300" y="1468967"/>
            <a:ext cx="4756573" cy="24638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rcRect r="16066"/>
          <a:stretch>
            <a:fillRect/>
          </a:stretch>
        </p:blipFill>
        <p:spPr>
          <a:xfrm>
            <a:off x="9313" y="1468968"/>
            <a:ext cx="3772747" cy="2462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803939" y="1085720"/>
            <a:ext cx="2340000" cy="5127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46515" y="1085721"/>
            <a:ext cx="2340000" cy="5127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64959" y="4641683"/>
            <a:ext cx="2338947" cy="15716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5079" y="4641684"/>
            <a:ext cx="2337887" cy="16478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33735" y="1085721"/>
            <a:ext cx="2340000" cy="5127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70616" y="1085720"/>
            <a:ext cx="2340000" cy="5127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718265" y="1085720"/>
            <a:ext cx="2340000" cy="5127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33735" y="1044886"/>
            <a:ext cx="12192000" cy="45719"/>
          </a:xfrm>
          <a:prstGeom prst="rect">
            <a:avLst/>
          </a:prstGeom>
          <a:solidFill>
            <a:srgbClr val="7AB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903" y="4622632"/>
            <a:ext cx="2356715" cy="16097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451" y="4622633"/>
            <a:ext cx="2355815" cy="15716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422335" y="579962"/>
            <a:ext cx="3381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alibri" panose="020F0502020204030204"/>
                <a:ea typeface="宋体" panose="02010600030101010101" pitchFamily="2" charset="-122"/>
              </a:rPr>
              <a:t>平台理念</a:t>
            </a:r>
            <a:endParaRPr lang="zh-CN" altLang="en-US" b="1" dirty="0">
              <a:solidFill>
                <a:srgbClr val="C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927" y="6381758"/>
            <a:ext cx="4028455" cy="67650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33735" y="6213310"/>
            <a:ext cx="12192000" cy="844951"/>
          </a:xfrm>
          <a:prstGeom prst="rect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46018" y="4660732"/>
            <a:ext cx="2352283" cy="1563461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240227" y="1266728"/>
            <a:ext cx="1552576" cy="15525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793975" y="1266728"/>
            <a:ext cx="1552576" cy="15525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-186501" y="2932031"/>
            <a:ext cx="2371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传感器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采集器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传输设备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多协议支持和转换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296531" y="1251560"/>
            <a:ext cx="1552576" cy="15525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664328" y="1266728"/>
            <a:ext cx="1552576" cy="15525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0267840" y="1266728"/>
            <a:ext cx="1552576" cy="155257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11173" y="2926392"/>
            <a:ext cx="2371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快速开发工具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组态化拖放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数据转换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企业应用系统连接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模型组态展示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21235" y="2321670"/>
            <a:ext cx="75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84050" y="2384315"/>
            <a:ext cx="75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783226" y="2347702"/>
            <a:ext cx="75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54341" y="2381581"/>
            <a:ext cx="75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体验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0666209" y="2376470"/>
            <a:ext cx="755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协同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855887" y="2965093"/>
            <a:ext cx="2371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实时曲线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历史数据查询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大数据分析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故障诊断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产能效率统计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 descr="Bar chart72PX  PNG 图标下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93" y="1500945"/>
            <a:ext cx="685800" cy="685800"/>
          </a:xfrm>
          <a:prstGeom prst="rect">
            <a:avLst/>
          </a:prstGeom>
          <a:noFill/>
        </p:spPr>
      </p:pic>
      <p:pic>
        <p:nvPicPr>
          <p:cNvPr id="3086" name="Picture 14" descr="wifi96PX PNG 图标下载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68" y="1383517"/>
            <a:ext cx="914400" cy="914401"/>
          </a:xfrm>
          <a:prstGeom prst="rect">
            <a:avLst/>
          </a:prstGeom>
          <a:noFill/>
        </p:spPr>
      </p:pic>
      <p:pic>
        <p:nvPicPr>
          <p:cNvPr id="3090" name="Picture 18" descr="relationship96PX PNG 图标下载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8205" y="1484456"/>
            <a:ext cx="914400" cy="914401"/>
          </a:xfrm>
          <a:prstGeom prst="rect">
            <a:avLst/>
          </a:prstGeom>
          <a:noFill/>
        </p:spPr>
      </p:pic>
      <p:pic>
        <p:nvPicPr>
          <p:cNvPr id="3092" name="Picture 20" descr="laptop wifi96PX PNG 图标下载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876" y="1418820"/>
            <a:ext cx="914400" cy="914401"/>
          </a:xfrm>
          <a:prstGeom prst="rect">
            <a:avLst/>
          </a:prstGeom>
          <a:noFill/>
        </p:spPr>
      </p:pic>
      <p:pic>
        <p:nvPicPr>
          <p:cNvPr id="3094" name="Picture 22" descr="Iphone96PX PNG 图标下载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3416" y="1386645"/>
            <a:ext cx="914400" cy="914401"/>
          </a:xfrm>
          <a:prstGeom prst="rect">
            <a:avLst/>
          </a:prstGeom>
          <a:noFill/>
        </p:spPr>
      </p:pic>
      <p:sp>
        <p:nvSpPr>
          <p:cNvPr id="45" name="文本框 44"/>
          <p:cNvSpPr txBox="1"/>
          <p:nvPr/>
        </p:nvSpPr>
        <p:spPr>
          <a:xfrm>
            <a:off x="7243011" y="2930133"/>
            <a:ext cx="23713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UE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多终端应用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地图</a:t>
            </a:r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快速开发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快速部署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9858473" y="2933466"/>
            <a:ext cx="2371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即时互动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流程数据协同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多系统集成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39328" y="6278207"/>
            <a:ext cx="46041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工业物联网</a:t>
            </a:r>
            <a:r>
              <a:rPr lang="en-US" altLang="zh-CN" sz="40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IoT</a:t>
            </a:r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4000" dirty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299" y="1061481"/>
            <a:ext cx="2892039" cy="1592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145" y="1089773"/>
            <a:ext cx="3138023" cy="1581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矩形 10"/>
          <p:cNvSpPr/>
          <p:nvPr/>
        </p:nvSpPr>
        <p:spPr>
          <a:xfrm>
            <a:off x="569551" y="2879712"/>
            <a:ext cx="3138023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远程智能监控中心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934148" y="5060845"/>
            <a:ext cx="2185203" cy="562095"/>
          </a:xfrm>
          <a:prstGeom prst="downArrow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90126" y="5583469"/>
            <a:ext cx="40339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增加工业智能化水平、提升工业服务价值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提升设备（运营）运维服务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提升设备生产效率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….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4319" y="282069"/>
            <a:ext cx="3145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Calibri" panose="020F0502020204030204"/>
                <a:ea typeface="宋体" panose="02010600030101010101" pitchFamily="2" charset="-122"/>
              </a:rPr>
              <a:t>平台应用前期</a:t>
            </a:r>
            <a:endParaRPr lang="zh-CN" altLang="en-US" b="1" dirty="0">
              <a:solidFill>
                <a:srgbClr val="C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575" y="1078943"/>
            <a:ext cx="3024084" cy="1661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矩形 11"/>
          <p:cNvSpPr/>
          <p:nvPr/>
        </p:nvSpPr>
        <p:spPr>
          <a:xfrm>
            <a:off x="569551" y="3579364"/>
            <a:ext cx="3138023" cy="61645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智能运维平台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67575" y="2953931"/>
            <a:ext cx="3138023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智慧工厂</a:t>
            </a:r>
            <a:r>
              <a:rPr lang="en-US" altLang="zh-CN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智能制造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7575" y="3789444"/>
            <a:ext cx="3138023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智能设备系统互联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5157955" y="4624957"/>
            <a:ext cx="2185203" cy="562095"/>
          </a:xfrm>
          <a:prstGeom prst="downArrow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87204" y="5341891"/>
            <a:ext cx="3233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数字化工厂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C2M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订单应用集成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B2M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工厂互联系统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84299" y="3795937"/>
            <a:ext cx="2892039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智慧城市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84299" y="2879712"/>
            <a:ext cx="2892039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工业大数据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784299" y="4628373"/>
            <a:ext cx="2892039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智慧农业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784299" y="5445224"/>
            <a:ext cx="2892039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指挥中心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784299" y="6262073"/>
            <a:ext cx="2892039" cy="616451"/>
          </a:xfrm>
          <a:prstGeom prst="rect">
            <a:avLst/>
          </a:prstGeom>
          <a:solidFill>
            <a:srgbClr val="70B4E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8791" y="4274941"/>
            <a:ext cx="3138023" cy="61645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能源互联网管控中心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剪去同侧角的矩形 18"/>
          <p:cNvSpPr/>
          <p:nvPr/>
        </p:nvSpPr>
        <p:spPr>
          <a:xfrm rot="10800000">
            <a:off x="3721700" y="-525833"/>
            <a:ext cx="4608512" cy="1804463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11957" y="1754168"/>
            <a:ext cx="7776864" cy="5515259"/>
          </a:xfrm>
          <a:prstGeom prst="rect">
            <a:avLst/>
          </a:prstGeom>
        </p:spPr>
      </p:pic>
      <p:cxnSp>
        <p:nvCxnSpPr>
          <p:cNvPr id="3" name="直接连接符 2"/>
          <p:cNvCxnSpPr>
            <a:cxnSpLocks noChangeShapeType="1"/>
            <a:stCxn id="8" idx="0"/>
            <a:endCxn id="16" idx="4"/>
          </p:cNvCxnSpPr>
          <p:nvPr/>
        </p:nvCxnSpPr>
        <p:spPr bwMode="auto">
          <a:xfrm flipH="1">
            <a:off x="1966825" y="1760067"/>
            <a:ext cx="32384" cy="4128184"/>
          </a:xfrm>
          <a:prstGeom prst="line">
            <a:avLst/>
          </a:prstGeom>
          <a:noFill/>
          <a:ln w="12700">
            <a:solidFill>
              <a:srgbClr val="595959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763158" y="1749041"/>
            <a:ext cx="3794629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/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1.   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管理平台建设方案</a:t>
            </a:r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5" name="文本框 27"/>
          <p:cNvSpPr txBox="1">
            <a:spLocks noChangeArrowheads="1"/>
          </p:cNvSpPr>
          <p:nvPr/>
        </p:nvSpPr>
        <p:spPr bwMode="auto">
          <a:xfrm>
            <a:off x="2761041" y="2631533"/>
            <a:ext cx="3284874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/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2.   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物联网</a:t>
            </a:r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IoT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产品</a:t>
            </a:r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defTabSz="685800"/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6" name="文本框 28"/>
          <p:cNvSpPr txBox="1">
            <a:spLocks noChangeArrowheads="1"/>
          </p:cNvSpPr>
          <p:nvPr/>
        </p:nvSpPr>
        <p:spPr bwMode="auto">
          <a:xfrm>
            <a:off x="2761039" y="3512139"/>
            <a:ext cx="3451586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/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3.   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故障及健康预警</a:t>
            </a:r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defTabSz="685800"/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8" name="椭圆 45"/>
          <p:cNvSpPr>
            <a:spLocks noChangeArrowheads="1"/>
          </p:cNvSpPr>
          <p:nvPr/>
        </p:nvSpPr>
        <p:spPr bwMode="auto">
          <a:xfrm>
            <a:off x="1847868" y="1760067"/>
            <a:ext cx="302683" cy="30268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椭圆 45"/>
          <p:cNvSpPr>
            <a:spLocks noChangeArrowheads="1"/>
          </p:cNvSpPr>
          <p:nvPr/>
        </p:nvSpPr>
        <p:spPr bwMode="auto">
          <a:xfrm>
            <a:off x="1833929" y="2665512"/>
            <a:ext cx="302683" cy="30268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椭圆 45"/>
          <p:cNvSpPr>
            <a:spLocks noChangeArrowheads="1"/>
          </p:cNvSpPr>
          <p:nvPr/>
        </p:nvSpPr>
        <p:spPr bwMode="auto">
          <a:xfrm>
            <a:off x="1840899" y="3627537"/>
            <a:ext cx="302683" cy="30268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文本框 37"/>
          <p:cNvSpPr txBox="1">
            <a:spLocks noChangeArrowheads="1"/>
          </p:cNvSpPr>
          <p:nvPr/>
        </p:nvSpPr>
        <p:spPr bwMode="auto">
          <a:xfrm>
            <a:off x="4877318" y="376399"/>
            <a:ext cx="2297277" cy="9130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5335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  <a:endParaRPr lang="zh-CN" altLang="en-US" sz="5335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36"/>
          <p:cNvSpPr txBox="1">
            <a:spLocks noChangeArrowheads="1"/>
          </p:cNvSpPr>
          <p:nvPr/>
        </p:nvSpPr>
        <p:spPr bwMode="auto">
          <a:xfrm>
            <a:off x="4300467" y="-925"/>
            <a:ext cx="304139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7"/>
          <p:cNvSpPr txBox="1">
            <a:spLocks noChangeArrowheads="1"/>
          </p:cNvSpPr>
          <p:nvPr/>
        </p:nvSpPr>
        <p:spPr bwMode="auto">
          <a:xfrm>
            <a:off x="2735627" y="4589563"/>
            <a:ext cx="4990469" cy="132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/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4.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基于预测分析的运行维护系统</a:t>
            </a:r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defTabSz="685800"/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defTabSz="685800"/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sp>
        <p:nvSpPr>
          <p:cNvPr id="15" name="椭圆 45"/>
          <p:cNvSpPr>
            <a:spLocks noChangeArrowheads="1"/>
          </p:cNvSpPr>
          <p:nvPr/>
        </p:nvSpPr>
        <p:spPr bwMode="auto">
          <a:xfrm>
            <a:off x="1808515" y="4623543"/>
            <a:ext cx="302683" cy="30268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1815484" y="5585568"/>
            <a:ext cx="302683" cy="30268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" name="文本框 28"/>
          <p:cNvSpPr txBox="1">
            <a:spLocks noChangeArrowheads="1"/>
          </p:cNvSpPr>
          <p:nvPr/>
        </p:nvSpPr>
        <p:spPr bwMode="auto">
          <a:xfrm>
            <a:off x="2756970" y="5523765"/>
            <a:ext cx="3108543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85800"/>
            <a:r>
              <a:rPr lang="en-US" altLang="zh-CN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5.   </a:t>
            </a:r>
            <a:r>
              <a:rPr lang="zh-CN" altLang="en-US" sz="2665" b="1" dirty="0">
                <a:solidFill>
                  <a:prstClr val="black">
                    <a:lumMod val="85000"/>
                    <a:lumOff val="15000"/>
                  </a:prstClr>
                </a:solidFill>
                <a:latin typeface="方正兰亭黑_GBK" pitchFamily="2" charset="-122"/>
                <a:ea typeface="方正兰亭黑_GBK" pitchFamily="2" charset="-122"/>
              </a:rPr>
              <a:t>相关解决方案</a:t>
            </a:r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  <a:p>
            <a:pPr defTabSz="685800"/>
            <a:endParaRPr lang="zh-CN" altLang="en-US" sz="2665" b="1" dirty="0">
              <a:solidFill>
                <a:prstClr val="black">
                  <a:lumMod val="85000"/>
                  <a:lumOff val="15000"/>
                </a:prstClr>
              </a:solidFill>
              <a:latin typeface="方正兰亭黑_GBK" pitchFamily="2" charset="-122"/>
              <a:ea typeface="方正兰亭黑_GBK" pitchFamily="2" charset="-122"/>
            </a:endParaRPr>
          </a:p>
        </p:txBody>
      </p:sp>
      <p:pic>
        <p:nvPicPr>
          <p:cNvPr id="7" name="图片 6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/>
      <p:bldP spid="5" grpId="0"/>
      <p:bldP spid="6" grpId="0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 animBg="1"/>
      <p:bldP spid="16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47369" y="1124744"/>
            <a:ext cx="7776864" cy="6240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1692" y="2084851"/>
            <a:ext cx="2000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48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1</a:t>
            </a:r>
            <a:endParaRPr lang="zh-CN" altLang="en-US" sz="48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11703" y="3080557"/>
            <a:ext cx="4557658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管理平台建设方案</a:t>
            </a:r>
            <a:endParaRPr lang="en-US" altLang="zh-CN" sz="4265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下箭头 9"/>
          <p:cNvSpPr/>
          <p:nvPr/>
        </p:nvSpPr>
        <p:spPr>
          <a:xfrm rot="16200000">
            <a:off x="80310" y="2004543"/>
            <a:ext cx="2959055" cy="311967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矩形 129"/>
          <p:cNvSpPr/>
          <p:nvPr/>
        </p:nvSpPr>
        <p:spPr>
          <a:xfrm>
            <a:off x="3011953" y="5546036"/>
            <a:ext cx="2934019" cy="868017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994334" y="3959288"/>
            <a:ext cx="2951639" cy="1322565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998022" y="2553644"/>
            <a:ext cx="2951639" cy="1322565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998022" y="393944"/>
            <a:ext cx="2951639" cy="2041381"/>
          </a:xfrm>
          <a:prstGeom prst="rect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3087024" y="1155462"/>
            <a:ext cx="2778192" cy="594551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工业物联网</a:t>
            </a:r>
            <a:r>
              <a:rPr lang="en-US" altLang="zh-CN" sz="1800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IoT</a:t>
            </a:r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114156" y="2580583"/>
            <a:ext cx="2778192" cy="5945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资产可视化平台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92521" y="3982222"/>
            <a:ext cx="2778192" cy="594551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移动监控系统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092521" y="4636402"/>
            <a:ext cx="2778192" cy="594551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移动资产维护系统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111271" y="3228651"/>
            <a:ext cx="2778192" cy="594551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资产维护管理系统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肘形连接符 14"/>
          <p:cNvCxnSpPr>
            <a:stCxn id="12" idx="3"/>
            <a:endCxn id="2" idx="1"/>
          </p:cNvCxnSpPr>
          <p:nvPr/>
        </p:nvCxnSpPr>
        <p:spPr>
          <a:xfrm flipV="1">
            <a:off x="1076466" y="1452738"/>
            <a:ext cx="2010559" cy="1834741"/>
          </a:xfrm>
          <a:prstGeom prst="bentConnector3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/>
          <p:cNvCxnSpPr>
            <a:stCxn id="12" idx="3"/>
            <a:endCxn id="3" idx="1"/>
          </p:cNvCxnSpPr>
          <p:nvPr/>
        </p:nvCxnSpPr>
        <p:spPr>
          <a:xfrm flipV="1">
            <a:off x="1076465" y="2877859"/>
            <a:ext cx="2037691" cy="409620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stCxn id="12" idx="3"/>
            <a:endCxn id="10" idx="1"/>
          </p:cNvCxnSpPr>
          <p:nvPr/>
        </p:nvCxnSpPr>
        <p:spPr>
          <a:xfrm>
            <a:off x="1076467" y="3287479"/>
            <a:ext cx="2034804" cy="23844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12" idx="3"/>
            <a:endCxn id="8" idx="1"/>
          </p:cNvCxnSpPr>
          <p:nvPr/>
        </p:nvCxnSpPr>
        <p:spPr>
          <a:xfrm>
            <a:off x="1076467" y="3287477"/>
            <a:ext cx="2016055" cy="99201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2" idx="3"/>
            <a:endCxn id="9" idx="1"/>
          </p:cNvCxnSpPr>
          <p:nvPr/>
        </p:nvCxnSpPr>
        <p:spPr>
          <a:xfrm>
            <a:off x="1076467" y="3287478"/>
            <a:ext cx="2016055" cy="1646199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圆角矩形 35"/>
          <p:cNvSpPr/>
          <p:nvPr/>
        </p:nvSpPr>
        <p:spPr>
          <a:xfrm>
            <a:off x="3092521" y="488855"/>
            <a:ext cx="2778192" cy="59455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实时数据传输中间件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肘形连接符 36"/>
          <p:cNvCxnSpPr>
            <a:stCxn id="12" idx="3"/>
            <a:endCxn id="36" idx="1"/>
          </p:cNvCxnSpPr>
          <p:nvPr/>
        </p:nvCxnSpPr>
        <p:spPr>
          <a:xfrm flipV="1">
            <a:off x="1076467" y="786131"/>
            <a:ext cx="2016055" cy="2501348"/>
          </a:xfrm>
          <a:prstGeom prst="bentConnector3">
            <a:avLst>
              <a:gd name="adj1" fmla="val 50000"/>
            </a:avLst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615043" y="130628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3123394" y="5652951"/>
            <a:ext cx="2753945" cy="594551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数据采集盒子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圆角矩形 76"/>
          <p:cNvSpPr/>
          <p:nvPr/>
        </p:nvSpPr>
        <p:spPr>
          <a:xfrm>
            <a:off x="3092522" y="1814275"/>
            <a:ext cx="2772695" cy="594551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设备大数据</a:t>
            </a:r>
            <a:r>
              <a: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故障及健康预警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8" name="肘形连接符 77"/>
          <p:cNvCxnSpPr>
            <a:stCxn id="12" idx="3"/>
            <a:endCxn id="77" idx="1"/>
          </p:cNvCxnSpPr>
          <p:nvPr/>
        </p:nvCxnSpPr>
        <p:spPr>
          <a:xfrm flipV="1">
            <a:off x="1076466" y="2111551"/>
            <a:ext cx="2016055" cy="1175928"/>
          </a:xfrm>
          <a:prstGeom prst="bentConnector3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圆角矩形 25"/>
          <p:cNvSpPr/>
          <p:nvPr/>
        </p:nvSpPr>
        <p:spPr>
          <a:xfrm>
            <a:off x="1816423" y="1966559"/>
            <a:ext cx="555717" cy="218840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软件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套件</a:t>
            </a:r>
            <a:endParaRPr lang="zh-CN" altLang="en-US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1" name="肘形连接符 90"/>
          <p:cNvCxnSpPr>
            <a:stCxn id="12" idx="3"/>
            <a:endCxn id="61" idx="1"/>
          </p:cNvCxnSpPr>
          <p:nvPr/>
        </p:nvCxnSpPr>
        <p:spPr>
          <a:xfrm>
            <a:off x="1076467" y="3287479"/>
            <a:ext cx="2046927" cy="2662748"/>
          </a:xfrm>
          <a:prstGeom prst="bentConnector3">
            <a:avLst/>
          </a:prstGeom>
          <a:ln w="28575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1877367" y="5250548"/>
            <a:ext cx="538403" cy="1023553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硬件</a:t>
            </a:r>
            <a:endParaRPr lang="zh-CN" altLang="en-US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6896" y="5140838"/>
            <a:ext cx="1793793" cy="1096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3" name="燕尾形 42"/>
          <p:cNvSpPr/>
          <p:nvPr/>
        </p:nvSpPr>
        <p:spPr>
          <a:xfrm>
            <a:off x="6358961" y="786129"/>
            <a:ext cx="774411" cy="1204027"/>
          </a:xfrm>
          <a:prstGeom prst="chevron">
            <a:avLst/>
          </a:prstGeom>
          <a:pattFill prst="dotGrid">
            <a:fgClr>
              <a:srgbClr val="00B0F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514707" y="872836"/>
            <a:ext cx="1139085" cy="838563"/>
          </a:xfrm>
          <a:prstGeom prst="hexagon">
            <a:avLst/>
          </a:prstGeom>
          <a:solidFill>
            <a:srgbClr val="FF0000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六边形 55"/>
          <p:cNvSpPr/>
          <p:nvPr/>
        </p:nvSpPr>
        <p:spPr>
          <a:xfrm>
            <a:off x="8465584" y="445387"/>
            <a:ext cx="1139085" cy="838563"/>
          </a:xfrm>
          <a:prstGeom prst="hexagon">
            <a:avLst/>
          </a:prstGeom>
          <a:solidFill>
            <a:schemeClr val="accent1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六边形 56"/>
          <p:cNvSpPr/>
          <p:nvPr/>
        </p:nvSpPr>
        <p:spPr>
          <a:xfrm>
            <a:off x="8465584" y="1308453"/>
            <a:ext cx="1139085" cy="83856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六边形 57"/>
          <p:cNvSpPr/>
          <p:nvPr/>
        </p:nvSpPr>
        <p:spPr>
          <a:xfrm>
            <a:off x="9416460" y="872836"/>
            <a:ext cx="1139085" cy="838563"/>
          </a:xfrm>
          <a:prstGeom prst="hexagon">
            <a:avLst/>
          </a:prstGeom>
          <a:solidFill>
            <a:schemeClr val="accent5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诊断预警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燕尾形 58"/>
          <p:cNvSpPr/>
          <p:nvPr/>
        </p:nvSpPr>
        <p:spPr>
          <a:xfrm>
            <a:off x="6263190" y="2735185"/>
            <a:ext cx="879295" cy="906751"/>
          </a:xfrm>
          <a:prstGeom prst="chevron">
            <a:avLst/>
          </a:prstGeom>
          <a:pattFill prst="openDmnd">
            <a:fgClr>
              <a:srgbClr val="92D050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0" name="燕尾形 59"/>
          <p:cNvSpPr/>
          <p:nvPr/>
        </p:nvSpPr>
        <p:spPr>
          <a:xfrm>
            <a:off x="6473166" y="5429883"/>
            <a:ext cx="879295" cy="906751"/>
          </a:xfrm>
          <a:prstGeom prst="chevron">
            <a:avLst/>
          </a:prstGeom>
          <a:pattFill prst="openDmnd">
            <a:fgClr>
              <a:schemeClr val="tx1">
                <a:lumMod val="65000"/>
                <a:lumOff val="3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73400" y="1636045"/>
            <a:ext cx="903067" cy="330286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rtlCol="0" anchor="t"/>
          <a:lstStyle/>
          <a:p>
            <a:pPr algn="ctr" defTabSz="914400"/>
            <a:r>
              <a:rPr lang="zh-CN" altLang="en-US" sz="2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工业物联网平台</a:t>
            </a:r>
            <a:endParaRPr lang="zh-CN" altLang="en-US" sz="2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六边形 87"/>
          <p:cNvSpPr/>
          <p:nvPr/>
        </p:nvSpPr>
        <p:spPr>
          <a:xfrm>
            <a:off x="7574341" y="2896030"/>
            <a:ext cx="1158963" cy="770471"/>
          </a:xfrm>
          <a:prstGeom prst="hexagon">
            <a:avLst/>
          </a:prstGeom>
          <a:solidFill>
            <a:srgbClr val="00B050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EAM</a:t>
            </a:r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六边形 88"/>
          <p:cNvSpPr/>
          <p:nvPr/>
        </p:nvSpPr>
        <p:spPr>
          <a:xfrm>
            <a:off x="8551724" y="2494554"/>
            <a:ext cx="1158963" cy="770471"/>
          </a:xfrm>
          <a:prstGeom prst="hexagon">
            <a:avLst/>
          </a:prstGeom>
          <a:solidFill>
            <a:srgbClr val="92D050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六边形 89"/>
          <p:cNvSpPr/>
          <p:nvPr/>
        </p:nvSpPr>
        <p:spPr>
          <a:xfrm>
            <a:off x="8551724" y="3283817"/>
            <a:ext cx="1158963" cy="770471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状态维修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521" y="4671021"/>
            <a:ext cx="1358607" cy="15177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文本框 3"/>
          <p:cNvSpPr txBox="1"/>
          <p:nvPr/>
        </p:nvSpPr>
        <p:spPr>
          <a:xfrm>
            <a:off x="7990133" y="6237577"/>
            <a:ext cx="14863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故障预警一体机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986003" y="6198134"/>
            <a:ext cx="15416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采集盒子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8749454" y="4238511"/>
            <a:ext cx="2778192" cy="594551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整理制作郎丰利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604669" y="2058937"/>
            <a:ext cx="2374896" cy="435617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整理制作郎丰利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brianhong\Desktop\IOT平台\平台介绍\物联网平台介绍.png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4" y="146160"/>
            <a:ext cx="11935543" cy="6563056"/>
          </a:xfrm>
          <a:prstGeom prst="rect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15043" y="130629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工业物联网</a:t>
            </a:r>
            <a:r>
              <a:rPr lang="en-US" altLang="zh-CN" sz="1800" b="1" dirty="0" err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IoT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28" y="651850"/>
            <a:ext cx="11572837" cy="5830231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4" name="肘形连接符 103"/>
          <p:cNvCxnSpPr/>
          <p:nvPr/>
        </p:nvCxnSpPr>
        <p:spPr>
          <a:xfrm rot="16200000" flipV="1">
            <a:off x="6351746" y="2845544"/>
            <a:ext cx="541317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V="1">
            <a:off x="5726667" y="2594997"/>
            <a:ext cx="2447" cy="1633401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23" name="直接连接符 7222"/>
          <p:cNvCxnSpPr/>
          <p:nvPr/>
        </p:nvCxnSpPr>
        <p:spPr>
          <a:xfrm>
            <a:off x="0" y="3798844"/>
            <a:ext cx="8580221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21" name="圆角矩形 7220"/>
          <p:cNvSpPr/>
          <p:nvPr/>
        </p:nvSpPr>
        <p:spPr>
          <a:xfrm>
            <a:off x="8787143" y="2496044"/>
            <a:ext cx="3156135" cy="2279880"/>
          </a:xfrm>
          <a:prstGeom prst="roundRect">
            <a:avLst>
              <a:gd name="adj" fmla="val 7974"/>
            </a:avLst>
          </a:prstGeom>
          <a:solidFill>
            <a:schemeClr val="bg1">
              <a:lumMod val="95000"/>
            </a:schemeClr>
          </a:solidFill>
          <a:ln>
            <a:solidFill>
              <a:srgbClr val="005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5416416" y="4242973"/>
            <a:ext cx="1488211" cy="22073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561120" y="4387071"/>
            <a:ext cx="957136" cy="44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实时转发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423137" y="4242972"/>
            <a:ext cx="1182563" cy="21689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56910" y="976149"/>
            <a:ext cx="1775711" cy="6774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7A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058346" y="954677"/>
            <a:ext cx="2732927" cy="7194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7AB8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5043" y="130629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实时数据服务中间件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云形 2"/>
          <p:cNvSpPr/>
          <p:nvPr/>
        </p:nvSpPr>
        <p:spPr>
          <a:xfrm>
            <a:off x="5127608" y="3096090"/>
            <a:ext cx="1818115" cy="703505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专用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通道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961579" y="4204523"/>
            <a:ext cx="0" cy="2329847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793364" y="4167919"/>
            <a:ext cx="800093" cy="3900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传感器</a:t>
            </a: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0" name="Picture 2" descr="network server72PX PNG ICO 图标下载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747" y="985600"/>
            <a:ext cx="573605" cy="573605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/>
        </p:nvSpPr>
        <p:spPr>
          <a:xfrm>
            <a:off x="7709929" y="687592"/>
            <a:ext cx="14178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Hadoop</a:t>
            </a:r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2" descr="network server72PX PNG ICO 图标下载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046" y="996696"/>
            <a:ext cx="573605" cy="573605"/>
          </a:xfrm>
          <a:prstGeom prst="rect">
            <a:avLst/>
          </a:prstGeom>
          <a:noFill/>
        </p:spPr>
      </p:pic>
      <p:pic>
        <p:nvPicPr>
          <p:cNvPr id="11" name="Picture 2" descr="network server72PX PNG ICO 图标下载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210" y="996696"/>
            <a:ext cx="573605" cy="573605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/>
        </p:nvSpPr>
        <p:spPr>
          <a:xfrm>
            <a:off x="3330670" y="677318"/>
            <a:ext cx="1516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多维分析数据库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47559" y="1767697"/>
            <a:ext cx="2378212" cy="8272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50" y="1939065"/>
            <a:ext cx="540655" cy="540655"/>
          </a:xfrm>
          <a:prstGeom prst="rect">
            <a:avLst/>
          </a:prstGeom>
          <a:noFill/>
        </p:spPr>
      </p:pic>
      <p:sp>
        <p:nvSpPr>
          <p:cNvPr id="19" name="文本框 18"/>
          <p:cNvSpPr txBox="1"/>
          <p:nvPr/>
        </p:nvSpPr>
        <p:spPr>
          <a:xfrm>
            <a:off x="5077834" y="1513524"/>
            <a:ext cx="18678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实时推送和计算服务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794" y="1939065"/>
            <a:ext cx="540655" cy="540655"/>
          </a:xfrm>
          <a:prstGeom prst="rect">
            <a:avLst/>
          </a:prstGeom>
          <a:noFill/>
        </p:spPr>
      </p:pic>
      <p:pic>
        <p:nvPicPr>
          <p:cNvPr id="21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785" y="1939065"/>
            <a:ext cx="540655" cy="540655"/>
          </a:xfrm>
          <a:prstGeom prst="rect">
            <a:avLst/>
          </a:prstGeom>
          <a:noFill/>
        </p:spPr>
      </p:pic>
      <p:pic>
        <p:nvPicPr>
          <p:cNvPr id="7174" name="Picture 6" descr="package office database72PX PNG ICO 图标下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074" y="1074318"/>
            <a:ext cx="547743" cy="547743"/>
          </a:xfrm>
          <a:prstGeom prst="rect">
            <a:avLst/>
          </a:prstGeom>
          <a:noFill/>
        </p:spPr>
      </p:pic>
      <p:pic>
        <p:nvPicPr>
          <p:cNvPr id="23" name="Picture 6" descr="package office database72PX PNG ICO 图标下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261" y="1060910"/>
            <a:ext cx="547743" cy="547743"/>
          </a:xfrm>
          <a:prstGeom prst="rect">
            <a:avLst/>
          </a:prstGeom>
          <a:noFill/>
        </p:spPr>
      </p:pic>
      <p:sp>
        <p:nvSpPr>
          <p:cNvPr id="24" name="矩形 23"/>
          <p:cNvSpPr/>
          <p:nvPr/>
        </p:nvSpPr>
        <p:spPr>
          <a:xfrm>
            <a:off x="2198563" y="1485386"/>
            <a:ext cx="597308" cy="139192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实时监视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23666" y="645159"/>
            <a:ext cx="597308" cy="134791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业务分析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肘形连接符 11"/>
          <p:cNvCxnSpPr>
            <a:stCxn id="17" idx="1"/>
            <a:endCxn id="24" idx="3"/>
          </p:cNvCxnSpPr>
          <p:nvPr/>
        </p:nvCxnSpPr>
        <p:spPr>
          <a:xfrm rot="10800000" flipV="1">
            <a:off x="2795874" y="2181348"/>
            <a:ext cx="2051687" cy="1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13" idx="1"/>
            <a:endCxn id="25" idx="3"/>
          </p:cNvCxnSpPr>
          <p:nvPr/>
        </p:nvCxnSpPr>
        <p:spPr>
          <a:xfrm rot="10800000" flipV="1">
            <a:off x="1320975" y="1314852"/>
            <a:ext cx="1935935" cy="4265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0864971" y="746865"/>
            <a:ext cx="737304" cy="112395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endParaRPr lang="en-US" altLang="zh-CN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</a:t>
            </a:r>
            <a:endParaRPr lang="zh-CN" altLang="en-US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肘形连接符 27"/>
          <p:cNvCxnSpPr>
            <a:stCxn id="7" idx="3"/>
            <a:endCxn id="30" idx="1"/>
          </p:cNvCxnSpPr>
          <p:nvPr/>
        </p:nvCxnSpPr>
        <p:spPr>
          <a:xfrm flipV="1">
            <a:off x="9791273" y="1308844"/>
            <a:ext cx="1073699" cy="5547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7" idx="1"/>
            <a:endCxn id="13" idx="3"/>
          </p:cNvCxnSpPr>
          <p:nvPr/>
        </p:nvCxnSpPr>
        <p:spPr>
          <a:xfrm rot="10800000" flipV="1">
            <a:off x="5032622" y="1314390"/>
            <a:ext cx="2025727" cy="461"/>
          </a:xfrm>
          <a:prstGeom prst="bentConnector3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直角上箭头 36"/>
          <p:cNvSpPr/>
          <p:nvPr/>
        </p:nvSpPr>
        <p:spPr>
          <a:xfrm>
            <a:off x="7232950" y="1685604"/>
            <a:ext cx="285599" cy="354825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1" name="直角上箭头 40"/>
          <p:cNvSpPr/>
          <p:nvPr/>
        </p:nvSpPr>
        <p:spPr>
          <a:xfrm flipH="1">
            <a:off x="4551054" y="1661496"/>
            <a:ext cx="292055" cy="360805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7176" name="Picture 8" descr="Server setting72PX PNG ICO 图标下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756" y="5631265"/>
            <a:ext cx="685899" cy="685899"/>
          </a:xfrm>
          <a:prstGeom prst="rect">
            <a:avLst/>
          </a:prstGeom>
          <a:noFill/>
        </p:spPr>
      </p:pic>
      <p:sp>
        <p:nvSpPr>
          <p:cNvPr id="45" name="矩形 44"/>
          <p:cNvSpPr/>
          <p:nvPr/>
        </p:nvSpPr>
        <p:spPr>
          <a:xfrm>
            <a:off x="793363" y="4621807"/>
            <a:ext cx="800093" cy="3900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SCADA</a:t>
            </a:r>
            <a:endParaRPr lang="en-US" altLang="zh-CN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91310" y="5085969"/>
            <a:ext cx="800093" cy="3900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工控系统</a:t>
            </a: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91308" y="5539857"/>
            <a:ext cx="800093" cy="3900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数字仪表</a:t>
            </a: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91308" y="5990768"/>
            <a:ext cx="800093" cy="39001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8" name="Picture 10" descr="Server cloud72PX PNG ICO 图标下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53" y="5629816"/>
            <a:ext cx="685800" cy="685800"/>
          </a:xfrm>
          <a:prstGeom prst="rect">
            <a:avLst/>
          </a:prstGeom>
          <a:noFill/>
        </p:spPr>
      </p:pic>
      <p:cxnSp>
        <p:nvCxnSpPr>
          <p:cNvPr id="50" name="肘形连接符 49"/>
          <p:cNvCxnSpPr>
            <a:stCxn id="6" idx="3"/>
            <a:endCxn id="7176" idx="1"/>
          </p:cNvCxnSpPr>
          <p:nvPr/>
        </p:nvCxnSpPr>
        <p:spPr>
          <a:xfrm>
            <a:off x="1593457" y="4362930"/>
            <a:ext cx="1922299" cy="1611287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肘形连接符 52"/>
          <p:cNvCxnSpPr>
            <a:stCxn id="45" idx="3"/>
            <a:endCxn id="7176" idx="1"/>
          </p:cNvCxnSpPr>
          <p:nvPr/>
        </p:nvCxnSpPr>
        <p:spPr>
          <a:xfrm>
            <a:off x="1593455" y="4816818"/>
            <a:ext cx="1922300" cy="1157399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/>
          <p:cNvCxnSpPr>
            <a:stCxn id="46" idx="3"/>
            <a:endCxn id="7176" idx="1"/>
          </p:cNvCxnSpPr>
          <p:nvPr/>
        </p:nvCxnSpPr>
        <p:spPr>
          <a:xfrm>
            <a:off x="1591404" y="5280979"/>
            <a:ext cx="1924353" cy="693237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肘形连接符 58"/>
          <p:cNvCxnSpPr>
            <a:stCxn id="47" idx="3"/>
            <a:endCxn id="7176" idx="1"/>
          </p:cNvCxnSpPr>
          <p:nvPr/>
        </p:nvCxnSpPr>
        <p:spPr>
          <a:xfrm>
            <a:off x="1591401" y="5734867"/>
            <a:ext cx="1924355" cy="239349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>
            <a:stCxn id="48" idx="3"/>
            <a:endCxn id="7176" idx="1"/>
          </p:cNvCxnSpPr>
          <p:nvPr/>
        </p:nvCxnSpPr>
        <p:spPr>
          <a:xfrm flipV="1">
            <a:off x="1591401" y="5974215"/>
            <a:ext cx="1924355" cy="211563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肘形连接符 64"/>
          <p:cNvCxnSpPr>
            <a:stCxn id="7176" idx="3"/>
            <a:endCxn id="7178" idx="1"/>
          </p:cNvCxnSpPr>
          <p:nvPr/>
        </p:nvCxnSpPr>
        <p:spPr>
          <a:xfrm flipV="1">
            <a:off x="4201655" y="5972717"/>
            <a:ext cx="1454599" cy="1499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701" y="5619544"/>
            <a:ext cx="711761" cy="711761"/>
          </a:xfrm>
          <a:prstGeom prst="rect">
            <a:avLst/>
          </a:prstGeom>
          <a:noFill/>
        </p:spPr>
      </p:pic>
      <p:cxnSp>
        <p:nvCxnSpPr>
          <p:cNvPr id="74" name="肘形连接符 73"/>
          <p:cNvCxnSpPr>
            <a:stCxn id="83" idx="0"/>
            <a:endCxn id="3" idx="1"/>
          </p:cNvCxnSpPr>
          <p:nvPr/>
        </p:nvCxnSpPr>
        <p:spPr>
          <a:xfrm rot="16200000" flipV="1">
            <a:off x="5744064" y="4091447"/>
            <a:ext cx="588227" cy="3023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3608002" y="4903927"/>
            <a:ext cx="800093" cy="5727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采集接口</a:t>
            </a:r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2" name="文本框 7181"/>
          <p:cNvSpPr txBox="1"/>
          <p:nvPr/>
        </p:nvSpPr>
        <p:spPr>
          <a:xfrm>
            <a:off x="4758156" y="4367704"/>
            <a:ext cx="4486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>
                    <a:lumMod val="6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单向隔离</a:t>
            </a:r>
            <a:endParaRPr lang="zh-CN" altLang="en-US" sz="1600" dirty="0">
              <a:solidFill>
                <a:prstClr val="white">
                  <a:lumMod val="6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5559619" y="4877835"/>
            <a:ext cx="957136" cy="44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缓存续传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6" descr="package office database72PX PNG ICO 图标下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4299" y="5649713"/>
            <a:ext cx="547743" cy="617123"/>
          </a:xfrm>
          <a:prstGeom prst="rect">
            <a:avLst/>
          </a:prstGeom>
          <a:noFill/>
        </p:spPr>
      </p:pic>
      <p:cxnSp>
        <p:nvCxnSpPr>
          <p:cNvPr id="7192" name="肘形连接符 7191"/>
          <p:cNvCxnSpPr>
            <a:stCxn id="88" idx="3"/>
            <a:endCxn id="95" idx="0"/>
          </p:cNvCxnSpPr>
          <p:nvPr/>
        </p:nvCxnSpPr>
        <p:spPr>
          <a:xfrm>
            <a:off x="6516755" y="5100557"/>
            <a:ext cx="121416" cy="549156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3" name="左大括号 7192"/>
          <p:cNvSpPr/>
          <p:nvPr/>
        </p:nvSpPr>
        <p:spPr>
          <a:xfrm>
            <a:off x="6926873" y="5742269"/>
            <a:ext cx="221689" cy="487739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6988109" y="5779098"/>
            <a:ext cx="1091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缓存文件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或数据库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1" name="肘形连接符 100"/>
          <p:cNvCxnSpPr>
            <a:stCxn id="3" idx="3"/>
            <a:endCxn id="17" idx="2"/>
          </p:cNvCxnSpPr>
          <p:nvPr/>
        </p:nvCxnSpPr>
        <p:spPr>
          <a:xfrm rot="16200000" flipV="1">
            <a:off x="5766008" y="2865656"/>
            <a:ext cx="541317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肘形连接符 124"/>
          <p:cNvCxnSpPr>
            <a:stCxn id="88" idx="3"/>
          </p:cNvCxnSpPr>
          <p:nvPr/>
        </p:nvCxnSpPr>
        <p:spPr>
          <a:xfrm flipV="1">
            <a:off x="6516755" y="3612392"/>
            <a:ext cx="121416" cy="1488165"/>
          </a:xfrm>
          <a:prstGeom prst="bentConnector2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20" name="椭圆 7219"/>
          <p:cNvSpPr/>
          <p:nvPr/>
        </p:nvSpPr>
        <p:spPr>
          <a:xfrm>
            <a:off x="8964723" y="2745965"/>
            <a:ext cx="346727" cy="346727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9353493" y="2754138"/>
            <a:ext cx="2589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数据全面性及连续性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椭圆 129"/>
          <p:cNvSpPr/>
          <p:nvPr/>
        </p:nvSpPr>
        <p:spPr>
          <a:xfrm>
            <a:off x="8964723" y="3185294"/>
            <a:ext cx="346727" cy="346727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9353493" y="3193467"/>
            <a:ext cx="2589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通讯带宽实时性和稳定性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8964723" y="3653799"/>
            <a:ext cx="346727" cy="346727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3" name="文本框 132"/>
          <p:cNvSpPr txBox="1"/>
          <p:nvPr/>
        </p:nvSpPr>
        <p:spPr>
          <a:xfrm>
            <a:off x="9353493" y="3661972"/>
            <a:ext cx="2589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通讯心跳监视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椭圆 134"/>
          <p:cNvSpPr/>
          <p:nvPr/>
        </p:nvSpPr>
        <p:spPr>
          <a:xfrm>
            <a:off x="8964723" y="4131849"/>
            <a:ext cx="346727" cy="346727"/>
          </a:xfrm>
          <a:prstGeom prst="ellipse">
            <a:avLst/>
          </a:prstGeom>
          <a:solidFill>
            <a:srgbClr val="0054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9353493" y="4140022"/>
            <a:ext cx="2589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数据质量校核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8814545" y="2117261"/>
            <a:ext cx="16815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数据采集要点：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2" name="Picture 4" descr="Heart love64PX PNG ICO 图标下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988" y="2880005"/>
            <a:ext cx="200184" cy="200184"/>
          </a:xfrm>
          <a:prstGeom prst="rect">
            <a:avLst/>
          </a:prstGeom>
          <a:noFill/>
        </p:spPr>
      </p:pic>
      <p:sp>
        <p:nvSpPr>
          <p:cNvPr id="73" name="文本框 72"/>
          <p:cNvSpPr txBox="1"/>
          <p:nvPr/>
        </p:nvSpPr>
        <p:spPr>
          <a:xfrm>
            <a:off x="4790686" y="2887797"/>
            <a:ext cx="888167" cy="254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通讯心跳线</a:t>
            </a:r>
            <a:endParaRPr lang="zh-CN" altLang="en-US" sz="105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Picture 10" descr="utilities system monitor96PX PNG 图标下载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1201" y="5466386"/>
            <a:ext cx="914400" cy="914401"/>
          </a:xfrm>
          <a:prstGeom prst="rect">
            <a:avLst/>
          </a:prstGeom>
          <a:noFill/>
        </p:spPr>
      </p:pic>
      <p:cxnSp>
        <p:nvCxnSpPr>
          <p:cNvPr id="35" name="肘形连接符 34"/>
          <p:cNvCxnSpPr>
            <a:stCxn id="81" idx="2"/>
            <a:endCxn id="33" idx="2"/>
          </p:cNvCxnSpPr>
          <p:nvPr/>
        </p:nvCxnSpPr>
        <p:spPr>
          <a:xfrm rot="5400000" flipH="1" flipV="1">
            <a:off x="6370866" y="4024339"/>
            <a:ext cx="31087" cy="4743983"/>
          </a:xfrm>
          <a:prstGeom prst="bentConnector3">
            <a:avLst>
              <a:gd name="adj1" fmla="val -735356"/>
            </a:avLst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肘形连接符 83"/>
          <p:cNvCxnSpPr>
            <a:stCxn id="82" idx="2"/>
            <a:endCxn id="33" idx="2"/>
          </p:cNvCxnSpPr>
          <p:nvPr/>
        </p:nvCxnSpPr>
        <p:spPr>
          <a:xfrm rot="5400000" flipH="1" flipV="1">
            <a:off x="7424692" y="5116616"/>
            <a:ext cx="69539" cy="2597880"/>
          </a:xfrm>
          <a:prstGeom prst="bentConnector3">
            <a:avLst>
              <a:gd name="adj1" fmla="val -328736"/>
            </a:avLst>
          </a:prstGeom>
          <a:ln w="9525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>
            <a:off x="8102223" y="5073188"/>
            <a:ext cx="13123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1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网络、服务器</a:t>
            </a:r>
            <a:endParaRPr lang="en-US" altLang="zh-CN" sz="11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1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状态监视</a:t>
            </a:r>
            <a:endParaRPr lang="zh-CN" altLang="en-US" sz="11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1" name="肘形连接符 60"/>
          <p:cNvCxnSpPr/>
          <p:nvPr/>
        </p:nvCxnSpPr>
        <p:spPr>
          <a:xfrm>
            <a:off x="1591402" y="4228397"/>
            <a:ext cx="1778333" cy="1421316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4" descr="Heart love64PX PNG ICO 图标下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080" y="5568711"/>
            <a:ext cx="200184" cy="200184"/>
          </a:xfrm>
          <a:prstGeom prst="rect">
            <a:avLst/>
          </a:prstGeom>
          <a:noFill/>
        </p:spPr>
      </p:pic>
      <p:sp>
        <p:nvSpPr>
          <p:cNvPr id="102" name="文本框 101"/>
          <p:cNvSpPr txBox="1"/>
          <p:nvPr/>
        </p:nvSpPr>
        <p:spPr>
          <a:xfrm>
            <a:off x="2615981" y="5139514"/>
            <a:ext cx="761168" cy="415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质量校核</a:t>
            </a:r>
            <a:endParaRPr lang="en-US" altLang="zh-CN" sz="105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05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通讯监测</a:t>
            </a:r>
            <a:endParaRPr lang="zh-CN" altLang="en-US" sz="105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" name="Picture 4" descr="Heart love64PX PNG ICO 图标下载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648" y="6551899"/>
            <a:ext cx="200184" cy="200184"/>
          </a:xfrm>
          <a:prstGeom prst="rect">
            <a:avLst/>
          </a:prstGeom>
          <a:noFill/>
        </p:spPr>
      </p:pic>
      <p:grpSp>
        <p:nvGrpSpPr>
          <p:cNvPr id="16" name="组合 15"/>
          <p:cNvGrpSpPr/>
          <p:nvPr/>
        </p:nvGrpSpPr>
        <p:grpSpPr>
          <a:xfrm>
            <a:off x="3273263" y="1751723"/>
            <a:ext cx="4622039" cy="4813584"/>
            <a:chOff x="3238567" y="1738314"/>
            <a:chExt cx="4622038" cy="4813584"/>
          </a:xfrm>
        </p:grpSpPr>
        <p:sp>
          <p:nvSpPr>
            <p:cNvPr id="4" name="矩形 3"/>
            <p:cNvSpPr/>
            <p:nvPr/>
          </p:nvSpPr>
          <p:spPr>
            <a:xfrm>
              <a:off x="3238567" y="1738314"/>
              <a:ext cx="4622038" cy="4813584"/>
            </a:xfrm>
            <a:prstGeom prst="rect">
              <a:avLst/>
            </a:prstGeom>
            <a:solidFill>
              <a:srgbClr val="FF0000">
                <a:alpha val="41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238937" y="1741742"/>
              <a:ext cx="2561300" cy="413736"/>
            </a:xfrm>
            <a:prstGeom prst="rect">
              <a:avLst/>
            </a:prstGeom>
            <a:solidFill>
              <a:srgbClr val="FF0000">
                <a:alpha val="4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r>
                <a:rPr lang="zh-CN" altLang="en-US" sz="1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物联网实时数据中间件</a:t>
              </a:r>
              <a:endPara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5253450" y="2238338"/>
            <a:ext cx="1617831" cy="577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Server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438973" y="5992615"/>
            <a:ext cx="1541127" cy="53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Box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333141" y="3962300"/>
            <a:ext cx="1336139" cy="584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Plus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2" name="图片 21" descr="log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85" grpId="0"/>
      <p:bldP spid="102" grpId="0"/>
      <p:bldP spid="86" grpId="0" animBg="1"/>
      <p:bldP spid="87" grpId="0" animBg="1"/>
      <p:bldP spid="8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639110" y="143839"/>
            <a:ext cx="401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特点：实时数据质量校核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701" y="5048865"/>
            <a:ext cx="114874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风速、功率、有功、无功、电流、电压（不同风机型号判断规则略有差别）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问题：会有误判现象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测风仪在低速情况下变化较小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发电量在细微变化情况下，前置机是否发送？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312641" y="1220063"/>
            <a:ext cx="38898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Modbus/104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探测主机和端口可用否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OPC 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组件调用判断服务是否正常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57716" y="1168199"/>
            <a:ext cx="1109485" cy="28973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8" name="Picture 8" descr="Server setting72PX PNG ICO 图标下载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101" y="2704616"/>
            <a:ext cx="685899" cy="685899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3274179" y="1643665"/>
            <a:ext cx="800093" cy="5727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采集接口</a:t>
            </a:r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肘形连接符 9"/>
          <p:cNvCxnSpPr>
            <a:stCxn id="13" idx="3"/>
            <a:endCxn id="6" idx="1"/>
          </p:cNvCxnSpPr>
          <p:nvPr/>
        </p:nvCxnSpPr>
        <p:spPr>
          <a:xfrm>
            <a:off x="1555126" y="1401813"/>
            <a:ext cx="1602591" cy="1215067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Heart love64PX PNG ICO 图标下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55" y="2280331"/>
            <a:ext cx="200184" cy="200184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/>
        </p:nvSpPr>
        <p:spPr>
          <a:xfrm>
            <a:off x="2353163" y="1754274"/>
            <a:ext cx="7611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质量校核</a:t>
            </a:r>
            <a:endParaRPr lang="en-US" altLang="zh-CN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通讯监测</a:t>
            </a:r>
            <a:endParaRPr lang="zh-CN" altLang="en-US" sz="1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99702" y="1168199"/>
            <a:ext cx="1155423" cy="4672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传感器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99702" y="1779739"/>
            <a:ext cx="1155423" cy="4672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endParaRPr lang="en-US" altLang="zh-CN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en-US" alt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SCADA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7649" y="2359519"/>
            <a:ext cx="1155423" cy="4672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工控系统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97647" y="2986793"/>
            <a:ext cx="1155423" cy="4672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数字仪表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97647" y="3598331"/>
            <a:ext cx="1155423" cy="46722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肘形连接符 18"/>
          <p:cNvCxnSpPr>
            <a:stCxn id="14" idx="3"/>
            <a:endCxn id="6" idx="1"/>
          </p:cNvCxnSpPr>
          <p:nvPr/>
        </p:nvCxnSpPr>
        <p:spPr>
          <a:xfrm>
            <a:off x="1555123" y="2013354"/>
            <a:ext cx="1602592" cy="603527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16" idx="3"/>
            <a:endCxn id="6" idx="1"/>
          </p:cNvCxnSpPr>
          <p:nvPr/>
        </p:nvCxnSpPr>
        <p:spPr>
          <a:xfrm flipV="1">
            <a:off x="1553070" y="2616881"/>
            <a:ext cx="1604647" cy="603527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15" idx="3"/>
            <a:endCxn id="6" idx="1"/>
          </p:cNvCxnSpPr>
          <p:nvPr/>
        </p:nvCxnSpPr>
        <p:spPr>
          <a:xfrm>
            <a:off x="1553071" y="2593133"/>
            <a:ext cx="1604645" cy="23747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肘形连接符 29"/>
          <p:cNvCxnSpPr>
            <a:stCxn id="17" idx="3"/>
            <a:endCxn id="6" idx="1"/>
          </p:cNvCxnSpPr>
          <p:nvPr/>
        </p:nvCxnSpPr>
        <p:spPr>
          <a:xfrm flipV="1">
            <a:off x="1553070" y="2616879"/>
            <a:ext cx="1604647" cy="1215067"/>
          </a:xfrm>
          <a:prstGeom prst="bentConnector3">
            <a:avLst/>
          </a:prstGeom>
          <a:ln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 64"/>
          <p:cNvSpPr/>
          <p:nvPr/>
        </p:nvSpPr>
        <p:spPr>
          <a:xfrm>
            <a:off x="399703" y="671613"/>
            <a:ext cx="1459920" cy="395355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设备侧采集：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399703" y="4471261"/>
            <a:ext cx="1459920" cy="429513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中心数据校核：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圆角矩形 66"/>
          <p:cNvSpPr/>
          <p:nvPr/>
        </p:nvSpPr>
        <p:spPr>
          <a:xfrm>
            <a:off x="8356027" y="913875"/>
            <a:ext cx="1404804" cy="3061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主机端口可用</a:t>
            </a:r>
            <a:endParaRPr lang="zh-CN" altLang="en-US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8356027" y="2998309"/>
            <a:ext cx="1404804" cy="3061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协议可用</a:t>
            </a:r>
            <a:endParaRPr lang="zh-CN" altLang="en-US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356025" y="3337107"/>
            <a:ext cx="38464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Modus/104/OPC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请求应答超时，响应数据包异常。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203733" y="4288664"/>
            <a:ext cx="11683467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/>
          <p:nvPr/>
        </p:nvSpPr>
        <p:spPr>
          <a:xfrm>
            <a:off x="1885158" y="4525121"/>
            <a:ext cx="28969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监测</a:t>
            </a:r>
            <a:r>
              <a:rPr lang="en-US" altLang="zh-CN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秒内高频数据变化</a:t>
            </a:r>
            <a:endParaRPr lang="en-US" altLang="zh-CN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8042" y="1582273"/>
            <a:ext cx="3848151" cy="2191089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6534509" y="1177341"/>
            <a:ext cx="4838985" cy="5398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05769" y="1177341"/>
            <a:ext cx="4358699" cy="5398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9109" y="143839"/>
            <a:ext cx="271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特点：实时推送数据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85718" y="756947"/>
            <a:ext cx="2789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传统页面刷新技术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35137" y="793356"/>
            <a:ext cx="329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基于实时推送技术</a:t>
            </a:r>
            <a:endParaRPr lang="zh-CN" altLang="en-US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39161" y="4661203"/>
            <a:ext cx="2943487" cy="165220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047263" y="2374981"/>
            <a:ext cx="2943487" cy="1135547"/>
          </a:xfrm>
          <a:prstGeom prst="rect">
            <a:avLst/>
          </a:prstGeom>
          <a:solidFill>
            <a:srgbClr val="B6D1EC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234" y="2549642"/>
            <a:ext cx="540655" cy="540655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8401234" y="3126742"/>
            <a:ext cx="2013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实时推送服务器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0189" y="2549642"/>
            <a:ext cx="540655" cy="540655"/>
          </a:xfrm>
          <a:prstGeom prst="rect">
            <a:avLst/>
          </a:prstGeom>
          <a:noFill/>
        </p:spPr>
      </p:pic>
      <p:pic>
        <p:nvPicPr>
          <p:cNvPr id="12" name="Picture 4" descr="apacheconf72PX PNG ICO 图标下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237" y="2549642"/>
            <a:ext cx="540655" cy="540655"/>
          </a:xfrm>
          <a:prstGeom prst="rect">
            <a:avLst/>
          </a:prstGeom>
          <a:noFill/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01" y="4661203"/>
            <a:ext cx="2755129" cy="1503843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86319" y="2575119"/>
            <a:ext cx="3121255" cy="9586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JAVA WEB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上箭头 14"/>
          <p:cNvSpPr/>
          <p:nvPr/>
        </p:nvSpPr>
        <p:spPr>
          <a:xfrm>
            <a:off x="2822798" y="3562175"/>
            <a:ext cx="221364" cy="1032804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下箭头 15"/>
          <p:cNvSpPr/>
          <p:nvPr/>
        </p:nvSpPr>
        <p:spPr>
          <a:xfrm>
            <a:off x="1970928" y="3581109"/>
            <a:ext cx="218819" cy="1032804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6" descr="package office database72PX PNG ICO 图标下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929" y="1572361"/>
            <a:ext cx="1221327" cy="547743"/>
          </a:xfrm>
          <a:prstGeom prst="rect">
            <a:avLst/>
          </a:prstGeom>
          <a:noFill/>
        </p:spPr>
      </p:pic>
      <p:pic>
        <p:nvPicPr>
          <p:cNvPr id="19" name="Picture 6" descr="package office database72PX PNG ICO 图标下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438" y="1374810"/>
            <a:ext cx="1221327" cy="547743"/>
          </a:xfrm>
          <a:prstGeom prst="rect">
            <a:avLst/>
          </a:prstGeom>
          <a:noFill/>
        </p:spPr>
      </p:pic>
      <p:sp>
        <p:nvSpPr>
          <p:cNvPr id="22" name="下箭头 21"/>
          <p:cNvSpPr/>
          <p:nvPr/>
        </p:nvSpPr>
        <p:spPr>
          <a:xfrm>
            <a:off x="2293058" y="2152027"/>
            <a:ext cx="577065" cy="428423"/>
          </a:xfrm>
          <a:prstGeom prst="down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6648244" y="2689059"/>
            <a:ext cx="1373787" cy="580727"/>
          </a:xfrm>
          <a:prstGeom prst="rightArrow">
            <a:avLst/>
          </a:prstGeom>
          <a:solidFill>
            <a:srgbClr val="92D050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65687" y="2840924"/>
            <a:ext cx="1145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实时推送数据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614584" y="1516617"/>
            <a:ext cx="1373787" cy="580727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4584" y="1682526"/>
            <a:ext cx="11457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实时采集数据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下箭头 28"/>
          <p:cNvSpPr/>
          <p:nvPr/>
        </p:nvSpPr>
        <p:spPr>
          <a:xfrm flipV="1">
            <a:off x="9214539" y="1931135"/>
            <a:ext cx="530688" cy="37852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下箭头 30"/>
          <p:cNvSpPr/>
          <p:nvPr/>
        </p:nvSpPr>
        <p:spPr>
          <a:xfrm>
            <a:off x="9294626" y="3716092"/>
            <a:ext cx="540655" cy="79410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062042" y="3888033"/>
            <a:ext cx="88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定时刷新页面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770628" y="3716091"/>
            <a:ext cx="8884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实时推送变化数据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79047" y="2019044"/>
            <a:ext cx="588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推送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757235" y="2192586"/>
            <a:ext cx="791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拉数据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6" name="Picture 2" descr="network server72PX PNG ICO 图标下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72" y="2712039"/>
            <a:ext cx="573605" cy="573605"/>
          </a:xfrm>
          <a:prstGeom prst="rect">
            <a:avLst/>
          </a:prstGeom>
          <a:noFill/>
        </p:spPr>
      </p:pic>
      <p:sp>
        <p:nvSpPr>
          <p:cNvPr id="37" name="椭圆 36"/>
          <p:cNvSpPr/>
          <p:nvPr/>
        </p:nvSpPr>
        <p:spPr>
          <a:xfrm>
            <a:off x="7145954" y="1759966"/>
            <a:ext cx="970887" cy="96147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技术架构创新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189747" y="1308144"/>
            <a:ext cx="854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实时历史库</a:t>
            </a:r>
            <a:endParaRPr lang="zh-CN" altLang="en-US" sz="1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052678" y="1159208"/>
            <a:ext cx="854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实时历史库</a:t>
            </a:r>
            <a:endParaRPr lang="zh-CN" altLang="en-US" sz="1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201494" y="6194730"/>
            <a:ext cx="2760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数据怎么和现场不一致？</a:t>
            </a:r>
            <a:endParaRPr lang="zh-CN" altLang="en-US" sz="1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793999" y="3117924"/>
            <a:ext cx="8884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实时推送</a:t>
            </a:r>
            <a:endParaRPr lang="zh-CN" altLang="en-US" sz="1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4859" y="4661203"/>
            <a:ext cx="862063" cy="164208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344217" y="2884249"/>
            <a:ext cx="1074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3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技术创新</a:t>
            </a:r>
            <a:endParaRPr lang="zh-CN" altLang="en-US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948863" y="3090296"/>
            <a:ext cx="417364" cy="6651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7" name="图片 16" descr="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 animBg="1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BRIANH~1\AppData\Local\Temp\WeChat Files\467711816269583054.png"/>
          <p:cNvPicPr/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2"/>
          <a:stretch>
            <a:fillRect/>
          </a:stretch>
        </p:blipFill>
        <p:spPr bwMode="auto">
          <a:xfrm>
            <a:off x="390968" y="942109"/>
            <a:ext cx="11482981" cy="5452066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39110" y="143839"/>
            <a:ext cx="401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特点：可视化拖拽和配置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47369" y="1124744"/>
            <a:ext cx="7776864" cy="6240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1692" y="2084851"/>
            <a:ext cx="2000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48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2</a:t>
            </a:r>
            <a:endParaRPr lang="zh-CN" altLang="en-US" sz="48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11703" y="3080557"/>
            <a:ext cx="3709670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物联网</a:t>
            </a:r>
            <a:r>
              <a:rPr lang="en-US" altLang="zh-CN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IoT</a:t>
            </a: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产品</a:t>
            </a:r>
            <a:endParaRPr lang="zh-CN" altLang="en-US" sz="4265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下箭头 9"/>
          <p:cNvSpPr/>
          <p:nvPr/>
        </p:nvSpPr>
        <p:spPr>
          <a:xfrm rot="16200000">
            <a:off x="80310" y="2004543"/>
            <a:ext cx="2959055" cy="311967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28" y="450261"/>
            <a:ext cx="4820219" cy="271137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128" y="3789860"/>
            <a:ext cx="4820219" cy="271137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1"/>
            <a:ext cx="4699323" cy="6736465"/>
          </a:xfrm>
          <a:prstGeom prst="rect">
            <a:avLst/>
          </a:prstGeom>
          <a:solidFill>
            <a:schemeClr val="tx2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878" y="1219470"/>
            <a:ext cx="399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全球最大的风机制造商</a:t>
            </a:r>
            <a:r>
              <a:rPr lang="en-US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金风科技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4878" y="2029404"/>
            <a:ext cx="43962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为风电运营商提供远程区域集中监控及管理平台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为风机主机厂商提供远程智能运维心中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为运营商和设备厂商建设远程大数据中心，故障诊断及预警中心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541" y="2368518"/>
            <a:ext cx="5688459" cy="3199759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5" y="500900"/>
            <a:ext cx="11105249" cy="623843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4221" y="85184"/>
            <a:ext cx="627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联合动力全球监控中心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监控及大数据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38" y="689745"/>
            <a:ext cx="11381887" cy="5658047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监控及大数据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2" y="632539"/>
            <a:ext cx="11855801" cy="5887532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549202"/>
            <a:ext cx="10738884" cy="606290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615043" y="130628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监控及大数据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247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监控及大数据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98" y="744948"/>
            <a:ext cx="11693703" cy="5795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0" y="836306"/>
            <a:ext cx="11423375" cy="56150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4221" y="85184"/>
            <a:ext cx="627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南车风电大数据中心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4699323" cy="6736465"/>
          </a:xfrm>
          <a:prstGeom prst="rect">
            <a:avLst/>
          </a:prstGeom>
          <a:solidFill>
            <a:schemeClr val="accent1">
              <a:lumMod val="7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4878" y="1219469"/>
            <a:ext cx="3998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装甲车辆实时监控系统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878" y="2029404"/>
            <a:ext cx="4396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演习实时战况显示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装备状态数据实时显示，秒级刷新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设备数据超限预警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多系统实时报警显示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706" y="68853"/>
            <a:ext cx="6039599" cy="3397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193" y="3466129"/>
            <a:ext cx="5691809" cy="3201643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65" y="656012"/>
            <a:ext cx="10690459" cy="60043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4221" y="85184"/>
            <a:ext cx="627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某装备全资可视化管理系统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8" y="653913"/>
            <a:ext cx="10687879" cy="601193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4221" y="85184"/>
            <a:ext cx="627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某装备全资可视化管理系统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4221" y="85184"/>
            <a:ext cx="6278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某装备全资可视化管理系统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89" y="674285"/>
            <a:ext cx="10681252" cy="5969428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1"/>
            <a:ext cx="4699323" cy="6736465"/>
          </a:xfrm>
          <a:prstGeom prst="rect">
            <a:avLst/>
          </a:prstGeom>
          <a:solidFill>
            <a:schemeClr val="tx1">
              <a:lumMod val="75000"/>
              <a:lumOff val="25000"/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151554" y="936649"/>
            <a:ext cx="41527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工业机器人远程</a:t>
            </a:r>
            <a:endParaRPr lang="en-US" altLang="zh-CN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物联网平台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51554" y="2433516"/>
            <a:ext cx="4396215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zh-CN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天津合立普机器人自动化技术有限公司</a:t>
            </a: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是一家专业从事工业机器人公司。</a:t>
            </a: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ct val="150000"/>
              </a:lnSpc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通过平台建立互联网模式的机器人监控和管理，为全国工厂工业机器人提供远程的数据分析和诊断，提供运行优化建议，预防性维护指导等，减少机器人设备故障。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9322" y="1272963"/>
            <a:ext cx="7425087" cy="4190539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65963" y="121535"/>
            <a:ext cx="4699323" cy="6736465"/>
          </a:xfrm>
          <a:prstGeom prst="rect">
            <a:avLst/>
          </a:prstGeom>
          <a:solidFill>
            <a:srgbClr val="00B050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" y="730906"/>
            <a:ext cx="4396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工业锅炉远程监控及运维物联网平台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11" y="2113979"/>
            <a:ext cx="46026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</a:t>
            </a: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新型高效煤粉工业锅炉及烟气净化成套装备为主导产品，同时还开发了生物质锅炉、气固双燃锅炉、垃圾焚烧锅炉等产品。</a:t>
            </a: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0" y="3592957"/>
            <a:ext cx="46026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lnSpc>
                <a:spcPct val="150000"/>
              </a:lnSpc>
              <a:buClr>
                <a:srgbClr val="7AB800"/>
              </a:buClr>
              <a:buSzPct val="12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云端的工业锅炉运行监控，提供故障预警和故障诊断。</a:t>
            </a: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Clr>
                <a:srgbClr val="7AB800"/>
              </a:buClr>
              <a:buSzPct val="12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手机端及时推送锅炉运行效率分析和故障预警消息。</a:t>
            </a: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Clr>
                <a:srgbClr val="7AB800"/>
              </a:buClr>
              <a:buSzPct val="12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提供预防性维护建议。</a:t>
            </a:r>
            <a:endParaRPr lang="en-US" altLang="zh-CN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defTabSz="914400">
              <a:lnSpc>
                <a:spcPct val="150000"/>
              </a:lnSpc>
              <a:buClr>
                <a:srgbClr val="7AB800"/>
              </a:buClr>
              <a:buSzPct val="120000"/>
              <a:buFont typeface="Wingdings" panose="05000000000000000000" pitchFamily="2" charset="2"/>
              <a:buChar char="l"/>
            </a:pPr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提供备件更换建议。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598" y="147259"/>
            <a:ext cx="2876713" cy="511415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752" y="196541"/>
            <a:ext cx="2848992" cy="50648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718" y="1786604"/>
            <a:ext cx="2784297" cy="494986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47369" y="1124744"/>
            <a:ext cx="7776864" cy="6240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1692" y="2084851"/>
            <a:ext cx="2000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48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3</a:t>
            </a:r>
            <a:endParaRPr lang="zh-CN" altLang="en-US" sz="48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11703" y="3080557"/>
            <a:ext cx="4011034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故障及健康预警</a:t>
            </a:r>
            <a:endParaRPr lang="zh-CN" altLang="en-US" sz="4265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下箭头 9"/>
          <p:cNvSpPr/>
          <p:nvPr/>
        </p:nvSpPr>
        <p:spPr>
          <a:xfrm rot="16200000">
            <a:off x="80310" y="2004543"/>
            <a:ext cx="2959055" cy="311967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5043" y="130628"/>
            <a:ext cx="50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健康及故障预警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架构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43132" y="3251556"/>
            <a:ext cx="1236149" cy="560147"/>
          </a:xfrm>
          <a:prstGeom prst="rect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状态诊断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051501" y="1945587"/>
            <a:ext cx="1615355" cy="560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问题发现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95260" y="4981429"/>
            <a:ext cx="1237288" cy="560147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分析决策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28541" y="4981429"/>
            <a:ext cx="1237287" cy="560147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决策支持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9350" y="3209661"/>
            <a:ext cx="1237287" cy="56014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记录反馈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中心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953097" y="3006340"/>
            <a:ext cx="1913811" cy="1518803"/>
          </a:xfrm>
          <a:prstGeom prst="ellipse">
            <a:avLst/>
          </a:prstGeom>
          <a:solidFill>
            <a:srgbClr val="92D05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健康状态及故障预警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>
              <a:defRPr/>
            </a:pPr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</a:t>
            </a:r>
            <a:endParaRPr lang="zh-CN" altLang="en-US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右箭头 8"/>
          <p:cNvSpPr/>
          <p:nvPr/>
        </p:nvSpPr>
        <p:spPr>
          <a:xfrm rot="7647317">
            <a:off x="4443925" y="4334389"/>
            <a:ext cx="468312" cy="261939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右箭头 9"/>
          <p:cNvSpPr/>
          <p:nvPr/>
        </p:nvSpPr>
        <p:spPr>
          <a:xfrm rot="2338274">
            <a:off x="4204685" y="2582642"/>
            <a:ext cx="468312" cy="261937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 rot="10800000">
            <a:off x="2586115" y="5130536"/>
            <a:ext cx="677863" cy="261937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 rot="14349187">
            <a:off x="995565" y="4187320"/>
            <a:ext cx="468313" cy="261939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 rot="18781262">
            <a:off x="1142300" y="2560449"/>
            <a:ext cx="468313" cy="261939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4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30"/>
          <p:cNvSpPr txBox="1">
            <a:spLocks noChangeArrowheads="1"/>
          </p:cNvSpPr>
          <p:nvPr/>
        </p:nvSpPr>
        <p:spPr bwMode="auto">
          <a:xfrm>
            <a:off x="223670" y="778241"/>
            <a:ext cx="1097398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系统整体分为六大部分，以专家系统为核心，衍生出问题发现中心、状态诊断中心，分析决策中心，决策支持中心和记录反馈中心，这五大中心的运转都要依赖与专家知识的建立。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5579168" y="1576933"/>
            <a:ext cx="6486939" cy="4578627"/>
            <a:chOff x="6317621" y="1225681"/>
            <a:chExt cx="6486939" cy="4578627"/>
          </a:xfrm>
        </p:grpSpPr>
        <p:sp>
          <p:nvSpPr>
            <p:cNvPr id="53" name="矩形 52"/>
            <p:cNvSpPr/>
            <p:nvPr/>
          </p:nvSpPr>
          <p:spPr>
            <a:xfrm>
              <a:off x="6317621" y="1225681"/>
              <a:ext cx="6486939" cy="4578627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80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362529" y="1628768"/>
              <a:ext cx="1198562" cy="4238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状态评价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9738891" y="1628768"/>
              <a:ext cx="1198563" cy="4238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预警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1115254" y="1628768"/>
              <a:ext cx="1198562" cy="4238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报警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367291" y="2416168"/>
              <a:ext cx="1198563" cy="4238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健康状态报告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743654" y="2414581"/>
              <a:ext cx="1198562" cy="423862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关联数据分析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1140654" y="2412993"/>
              <a:ext cx="1198562" cy="423863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故障诊断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299029" y="3414706"/>
              <a:ext cx="815975" cy="423862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不处理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9448379" y="3414706"/>
              <a:ext cx="815975" cy="423862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维护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0540579" y="3414706"/>
              <a:ext cx="815975" cy="423862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维修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1599441" y="3414706"/>
              <a:ext cx="815975" cy="423862"/>
            </a:xfrm>
            <a:prstGeom prst="rect">
              <a:avLst/>
            </a:prstGeom>
            <a:solidFill>
              <a:srgbClr val="00B0F0"/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复位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329191" y="4397368"/>
              <a:ext cx="1198563" cy="42386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标准工艺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9738891" y="4397368"/>
              <a:ext cx="1198563" cy="42386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备品备件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1123191" y="4397368"/>
              <a:ext cx="1198563" cy="42386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最佳时机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下箭头 66"/>
            <p:cNvSpPr/>
            <p:nvPr/>
          </p:nvSpPr>
          <p:spPr>
            <a:xfrm>
              <a:off x="8884816" y="2085968"/>
              <a:ext cx="158750" cy="2921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下箭头 67"/>
            <p:cNvSpPr/>
            <p:nvPr/>
          </p:nvSpPr>
          <p:spPr>
            <a:xfrm>
              <a:off x="11674054" y="2098668"/>
              <a:ext cx="157162" cy="2921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下箭头 68"/>
            <p:cNvSpPr/>
            <p:nvPr/>
          </p:nvSpPr>
          <p:spPr>
            <a:xfrm>
              <a:off x="10273879" y="2992431"/>
              <a:ext cx="158750" cy="2921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116466" y="3284531"/>
              <a:ext cx="4394994" cy="6985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下箭头 70"/>
            <p:cNvSpPr/>
            <p:nvPr/>
          </p:nvSpPr>
          <p:spPr>
            <a:xfrm>
              <a:off x="10273879" y="3983031"/>
              <a:ext cx="158750" cy="2921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786391" y="5159368"/>
              <a:ext cx="3248025" cy="42386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生产管理系统</a:t>
              </a: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下箭头 72"/>
            <p:cNvSpPr/>
            <p:nvPr/>
          </p:nvSpPr>
          <p:spPr>
            <a:xfrm>
              <a:off x="10251654" y="4959343"/>
              <a:ext cx="180975" cy="200025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587704" y="4260154"/>
              <a:ext cx="300037" cy="56107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记录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879804" y="4260154"/>
              <a:ext cx="300037" cy="56107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跟踪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7171904" y="4260154"/>
              <a:ext cx="300037" cy="56107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确认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6587704" y="3180376"/>
              <a:ext cx="298450" cy="52573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记录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879804" y="3180376"/>
              <a:ext cx="298450" cy="52573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跟踪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7171904" y="3180376"/>
              <a:ext cx="298450" cy="525739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确认</a:t>
              </a:r>
              <a:endPara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0" name="肘形连接符 79"/>
            <p:cNvCxnSpPr>
              <a:stCxn id="72" idx="1"/>
              <a:endCxn id="75" idx="2"/>
            </p:cNvCxnSpPr>
            <p:nvPr/>
          </p:nvCxnSpPr>
          <p:spPr>
            <a:xfrm rot="10800000">
              <a:off x="7029823" y="4821232"/>
              <a:ext cx="1756568" cy="550069"/>
            </a:xfrm>
            <a:prstGeom prst="bent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肘形连接符 80"/>
            <p:cNvCxnSpPr>
              <a:stCxn id="70" idx="1"/>
              <a:endCxn id="79" idx="3"/>
            </p:cNvCxnSpPr>
            <p:nvPr/>
          </p:nvCxnSpPr>
          <p:spPr>
            <a:xfrm rot="10800000">
              <a:off x="7470354" y="3443247"/>
              <a:ext cx="646112" cy="190535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2" name="肘形连接符 81"/>
            <p:cNvCxnSpPr>
              <a:endCxn id="76" idx="3"/>
            </p:cNvCxnSpPr>
            <p:nvPr/>
          </p:nvCxnSpPr>
          <p:spPr>
            <a:xfrm rot="10800000">
              <a:off x="7471942" y="4540693"/>
              <a:ext cx="644533" cy="69400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83" name="肘形连接符 82"/>
            <p:cNvCxnSpPr>
              <a:stCxn id="75" idx="0"/>
              <a:endCxn id="78" idx="2"/>
            </p:cNvCxnSpPr>
            <p:nvPr/>
          </p:nvCxnSpPr>
          <p:spPr>
            <a:xfrm rot="16200000" flipV="1">
              <a:off x="6752407" y="3982738"/>
              <a:ext cx="554039" cy="794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sp>
          <p:nvSpPr>
            <p:cNvPr id="84" name="椭圆 83"/>
            <p:cNvSpPr/>
            <p:nvPr/>
          </p:nvSpPr>
          <p:spPr>
            <a:xfrm>
              <a:off x="6659141" y="1576934"/>
              <a:ext cx="735013" cy="723900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r>
                <a:rPr lang="zh-CN" altLang="en-US" sz="18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运行</a:t>
              </a:r>
              <a:endPara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5" name="肘形连接符 84"/>
            <p:cNvCxnSpPr>
              <a:stCxn id="78" idx="0"/>
              <a:endCxn id="84" idx="4"/>
            </p:cNvCxnSpPr>
            <p:nvPr/>
          </p:nvCxnSpPr>
          <p:spPr>
            <a:xfrm rot="16200000" flipV="1">
              <a:off x="6588068" y="2739414"/>
              <a:ext cx="879542" cy="2381"/>
            </a:xfrm>
            <a:prstGeom prst="bentConnector3">
              <a:avLst/>
            </a:prstGeom>
            <a:ln>
              <a:tailEnd type="arrow"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</p:cxnSp>
        <p:sp>
          <p:nvSpPr>
            <p:cNvPr id="86" name="右箭头 85"/>
            <p:cNvSpPr/>
            <p:nvPr/>
          </p:nvSpPr>
          <p:spPr>
            <a:xfrm>
              <a:off x="7499653" y="1720049"/>
              <a:ext cx="568325" cy="57229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下箭头 86"/>
            <p:cNvSpPr/>
            <p:nvPr/>
          </p:nvSpPr>
          <p:spPr>
            <a:xfrm>
              <a:off x="10251654" y="2079618"/>
              <a:ext cx="157162" cy="2921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8149010" y="1501768"/>
              <a:ext cx="4362450" cy="7239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8149010" y="2305043"/>
              <a:ext cx="4362450" cy="700088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8149010" y="4273543"/>
              <a:ext cx="4362450" cy="6985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400">
                <a:defRPr/>
              </a:pPr>
              <a:endParaRPr lang="zh-CN" altLang="en-US" sz="18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223668" y="1795670"/>
            <a:ext cx="5212624" cy="3876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50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健康及故障预警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1392" y="751908"/>
            <a:ext cx="10522741" cy="5874179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50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健康及故障预警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887" y="700104"/>
            <a:ext cx="10462559" cy="5840584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50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健康及故障预警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6872" y="781879"/>
            <a:ext cx="10599363" cy="5916952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020" y="1400986"/>
            <a:ext cx="5576888" cy="388143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TextBox 67"/>
          <p:cNvSpPr txBox="1">
            <a:spLocks noChangeArrowheads="1"/>
          </p:cNvSpPr>
          <p:nvPr/>
        </p:nvSpPr>
        <p:spPr bwMode="auto">
          <a:xfrm>
            <a:off x="340877" y="807274"/>
            <a:ext cx="1056419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故障预警处理任务详细页面，可以诊断该停机引起的原因，重新选择报警关联，对部件寿命进行分析并形成任务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下箭头 105"/>
          <p:cNvSpPr/>
          <p:nvPr/>
        </p:nvSpPr>
        <p:spPr>
          <a:xfrm rot="6929374">
            <a:off x="10226084" y="1969115"/>
            <a:ext cx="220899" cy="520311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TextBox 3"/>
          <p:cNvSpPr txBox="1">
            <a:spLocks noChangeArrowheads="1"/>
          </p:cNvSpPr>
          <p:nvPr/>
        </p:nvSpPr>
        <p:spPr bwMode="auto">
          <a:xfrm>
            <a:off x="10453146" y="2262816"/>
            <a:ext cx="1826141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进入寿命分析页面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下箭头 110"/>
          <p:cNvSpPr/>
          <p:nvPr/>
        </p:nvSpPr>
        <p:spPr>
          <a:xfrm rot="5400000">
            <a:off x="10573659" y="3816736"/>
            <a:ext cx="257175" cy="53816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下箭头 111"/>
          <p:cNvSpPr/>
          <p:nvPr/>
        </p:nvSpPr>
        <p:spPr>
          <a:xfrm rot="3478876">
            <a:off x="10646466" y="4187040"/>
            <a:ext cx="271463" cy="606425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Box 25"/>
          <p:cNvSpPr txBox="1">
            <a:spLocks noChangeArrowheads="1"/>
          </p:cNvSpPr>
          <p:nvPr/>
        </p:nvSpPr>
        <p:spPr bwMode="auto">
          <a:xfrm>
            <a:off x="11166062" y="3798641"/>
            <a:ext cx="1005403" cy="107721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专家知识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故障原因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标准工艺</a:t>
            </a:r>
            <a:endParaRPr lang="en-US" altLang="zh-CN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/>
            <a:r>
              <a: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关联测点</a:t>
            </a:r>
            <a:endParaRPr lang="zh-CN" altLang="en-US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5956197" y="2867837"/>
            <a:ext cx="2162175" cy="320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下箭头 114"/>
          <p:cNvSpPr/>
          <p:nvPr/>
        </p:nvSpPr>
        <p:spPr>
          <a:xfrm rot="5400000">
            <a:off x="8306490" y="2774968"/>
            <a:ext cx="257175" cy="53816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28"/>
          <p:cNvSpPr txBox="1">
            <a:spLocks noChangeArrowheads="1"/>
          </p:cNvSpPr>
          <p:nvPr/>
        </p:nvSpPr>
        <p:spPr bwMode="auto">
          <a:xfrm>
            <a:off x="8774009" y="2745601"/>
            <a:ext cx="3487737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ea typeface="华文楷体" panose="02010600040101010101" pitchFamily="2" charset="-122"/>
              </a:defRPr>
            </a:lvl9pPr>
          </a:lstStyle>
          <a:p>
            <a:pPr defTabSz="914400"/>
            <a:r>
              <a: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针对故障提供两种任务处理方式，权重根据数学模型计算出本次推荐比例</a:t>
            </a:r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文本框 116"/>
          <p:cNvSpPr txBox="1"/>
          <p:nvPr/>
        </p:nvSpPr>
        <p:spPr>
          <a:xfrm>
            <a:off x="615043" y="130628"/>
            <a:ext cx="5063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健康及故障预警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8" name="图片 1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93" y="2602542"/>
            <a:ext cx="4076407" cy="2275599"/>
          </a:xfrm>
          <a:prstGeom prst="rect">
            <a:avLst/>
          </a:prstGeom>
        </p:spPr>
      </p:pic>
      <p:sp>
        <p:nvSpPr>
          <p:cNvPr id="119" name="右箭头 118"/>
          <p:cNvSpPr/>
          <p:nvPr/>
        </p:nvSpPr>
        <p:spPr>
          <a:xfrm>
            <a:off x="4389122" y="3278294"/>
            <a:ext cx="442911" cy="758615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47369" y="1124744"/>
            <a:ext cx="7776864" cy="6240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1692" y="2084851"/>
            <a:ext cx="2000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48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4</a:t>
            </a:r>
            <a:endParaRPr lang="zh-CN" altLang="en-US" sz="48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11703" y="3080557"/>
            <a:ext cx="7290778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基于预测分析的运行维护系统</a:t>
            </a:r>
            <a:endParaRPr lang="zh-CN" altLang="en-US" sz="4265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下箭头 9"/>
          <p:cNvSpPr/>
          <p:nvPr/>
        </p:nvSpPr>
        <p:spPr>
          <a:xfrm rot="16200000">
            <a:off x="80310" y="2004543"/>
            <a:ext cx="2959055" cy="311967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"/>
            <a:ext cx="4699323" cy="6736465"/>
          </a:xfrm>
          <a:prstGeom prst="rect">
            <a:avLst/>
          </a:prstGeom>
          <a:solidFill>
            <a:srgbClr val="7AB8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8430" y="1184347"/>
            <a:ext cx="41424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8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设备</a:t>
            </a: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装备的全资可视化</a:t>
            </a:r>
            <a:endParaRPr lang="zh-CN" altLang="en-US" sz="2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1554" y="2905895"/>
            <a:ext cx="439621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平台提供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监视各种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装备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，提供</a:t>
            </a:r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实时的远程技术支持和运维服务。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0945" y="3673105"/>
            <a:ext cx="5120971" cy="2870915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15043" y="130628"/>
            <a:ext cx="386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资产维护管理系统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/>
          <a:srcRect t="6083"/>
          <a:stretch>
            <a:fillRect/>
          </a:stretch>
        </p:blipFill>
        <p:spPr>
          <a:xfrm>
            <a:off x="104217" y="923636"/>
            <a:ext cx="7320263" cy="408185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4"/>
          <a:stretch>
            <a:fillRect/>
          </a:stretch>
        </p:blipFill>
        <p:spPr>
          <a:xfrm>
            <a:off x="4372316" y="2604654"/>
            <a:ext cx="7705664" cy="4048379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26" y="549542"/>
            <a:ext cx="3300412" cy="6078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970" y="549542"/>
            <a:ext cx="3384551" cy="600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615045" y="130629"/>
            <a:ext cx="178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移动终端应用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t="4174" b="5136"/>
          <a:stretch>
            <a:fillRect/>
          </a:stretch>
        </p:blipFill>
        <p:spPr>
          <a:xfrm>
            <a:off x="8166351" y="549542"/>
            <a:ext cx="3573613" cy="60071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747369" y="1124744"/>
            <a:ext cx="7776864" cy="6240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1692" y="2084851"/>
            <a:ext cx="20008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zh-CN" sz="4800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Part  5</a:t>
            </a:r>
            <a:endParaRPr lang="zh-CN" altLang="en-US" sz="4800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11703" y="3080557"/>
            <a:ext cx="3464410" cy="748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265" kern="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相关解决方案</a:t>
            </a:r>
            <a:endParaRPr lang="zh-CN" altLang="en-US" sz="4265" kern="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下箭头 9"/>
          <p:cNvSpPr/>
          <p:nvPr/>
        </p:nvSpPr>
        <p:spPr>
          <a:xfrm rot="16200000">
            <a:off x="80310" y="2004543"/>
            <a:ext cx="2959055" cy="3119672"/>
          </a:xfrm>
          <a:prstGeom prst="down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4000">
        <p14:pan dir="u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80940" y="977779"/>
            <a:ext cx="4540867" cy="1617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736769" y="1531736"/>
            <a:ext cx="1396291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统一设备监控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710021" y="1033546"/>
            <a:ext cx="1449793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US" alt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AGC/AVC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253161" y="1572537"/>
            <a:ext cx="1397507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无功优化</a:t>
            </a:r>
            <a:r>
              <a:rPr lang="en-US" altLang="zh-CN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073021" y="3432893"/>
            <a:ext cx="9912355" cy="493791"/>
          </a:xfrm>
          <a:prstGeom prst="roundRect">
            <a:avLst/>
          </a:prstGeom>
          <a:solidFill>
            <a:schemeClr val="bg1">
              <a:lumMod val="75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统一数据采集平台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(OPC/MODBUS/PLC/104/101</a:t>
            </a: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等协议</a:t>
            </a:r>
            <a:r>
              <a:rPr lang="en-US" altLang="zh-CN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9604534" y="4568228"/>
            <a:ext cx="1729991" cy="1331875"/>
          </a:xfrm>
          <a:prstGeom prst="roundRect">
            <a:avLst/>
          </a:prstGeom>
          <a:blipFill>
            <a:blip r:embed="rId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柱形 16"/>
          <p:cNvSpPr/>
          <p:nvPr/>
        </p:nvSpPr>
        <p:spPr>
          <a:xfrm>
            <a:off x="8044166" y="2742134"/>
            <a:ext cx="1818167" cy="483823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关系数据库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917" y="1010280"/>
            <a:ext cx="5129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智能管控层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22130" y="2661078"/>
            <a:ext cx="3565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存储层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柱形 19"/>
          <p:cNvSpPr/>
          <p:nvPr/>
        </p:nvSpPr>
        <p:spPr>
          <a:xfrm>
            <a:off x="4813049" y="2791678"/>
            <a:ext cx="1911199" cy="483644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en-US" altLang="zh-CN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Hadoop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大数据库</a:t>
            </a:r>
            <a:endParaRPr lang="zh-CN" altLang="en-US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柱形 20"/>
          <p:cNvSpPr/>
          <p:nvPr/>
        </p:nvSpPr>
        <p:spPr>
          <a:xfrm>
            <a:off x="1640997" y="2742134"/>
            <a:ext cx="1721739" cy="521569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2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实时数据库</a:t>
            </a:r>
            <a:endParaRPr lang="zh-CN" altLang="en-US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24695" y="2791678"/>
            <a:ext cx="612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302432" y="4634137"/>
            <a:ext cx="1846501" cy="1265967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860" y="4568229"/>
            <a:ext cx="518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现场采集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332103" y="5900102"/>
            <a:ext cx="21423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视频及环境监测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3105170" y="4634137"/>
            <a:ext cx="1801197" cy="118122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727931" y="4594297"/>
            <a:ext cx="1985133" cy="1216263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362737" y="5846129"/>
            <a:ext cx="1287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配电设备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11200" y="5887459"/>
            <a:ext cx="12888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电源设备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603031" y="2791678"/>
            <a:ext cx="612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035815" y="4002318"/>
            <a:ext cx="1986767" cy="516343"/>
            <a:chOff x="4089815" y="4857208"/>
            <a:chExt cx="1637753" cy="414651"/>
          </a:xfrm>
        </p:grpSpPr>
        <p:sp>
          <p:nvSpPr>
            <p:cNvPr id="30" name="云形 29"/>
            <p:cNvSpPr/>
            <p:nvPr/>
          </p:nvSpPr>
          <p:spPr>
            <a:xfrm>
              <a:off x="4089815" y="4857208"/>
              <a:ext cx="1637753" cy="414651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4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551399" y="4920069"/>
              <a:ext cx="744215" cy="24716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400"/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专用通道</a:t>
              </a:r>
              <a:endPara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7461281" y="5900101"/>
            <a:ext cx="14265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计量表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5106268" y="4568229"/>
            <a:ext cx="1846501" cy="1265967"/>
          </a:xfrm>
          <a:prstGeom prst="roundRect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06979" y="5900101"/>
            <a:ext cx="2444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zh-CN" altLang="en-US" sz="18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供冷热及换热站</a:t>
            </a:r>
            <a:endParaRPr lang="zh-CN" altLang="en-US" sz="18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80940" y="977779"/>
            <a:ext cx="561533" cy="16177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调度和控制区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173663" y="961738"/>
            <a:ext cx="5850543" cy="1617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6173664" y="961738"/>
            <a:ext cx="561533" cy="1617772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r>
              <a:rPr lang="zh-CN" altLang="en-US" sz="1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智慧管控区</a:t>
            </a:r>
            <a:endParaRPr lang="zh-CN" altLang="en-US" sz="18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>
            <a:off x="3253161" y="1005894"/>
            <a:ext cx="1397507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功率平滑控制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1720496" y="2058409"/>
            <a:ext cx="1397507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智能调度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3236173" y="2079713"/>
            <a:ext cx="1397507" cy="469137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潮流计算</a:t>
            </a:r>
            <a:endParaRPr lang="zh-CN" altLang="en-US" sz="1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4811703" y="1095862"/>
            <a:ext cx="562547" cy="1401825"/>
          </a:xfrm>
          <a:prstGeom prst="roundRect">
            <a:avLst/>
          </a:prstGeom>
          <a:solidFill>
            <a:schemeClr val="accent1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6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6922040" y="1490853"/>
            <a:ext cx="1396291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功率预测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6903757" y="992664"/>
            <a:ext cx="1449793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优化调度模型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8446899" y="1531653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计量结算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8446899" y="965012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运维检修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6914233" y="2017526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客户关系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8429909" y="2038829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交易管理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11363904" y="1054016"/>
            <a:ext cx="562547" cy="14018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en-US" altLang="zh-CN" sz="16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zh-CN" altLang="en-US" sz="16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857626" y="992663"/>
            <a:ext cx="201887" cy="1524531"/>
          </a:xfrm>
          <a:prstGeom prst="rect">
            <a:avLst/>
          </a:prstGeom>
          <a:pattFill prst="lgCheck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524954" y="1238211"/>
            <a:ext cx="3565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安全隔离</a:t>
            </a:r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9931949" y="981621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视频环境监控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9939645" y="1542252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维修备件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圆角矩形 62"/>
          <p:cNvSpPr/>
          <p:nvPr/>
        </p:nvSpPr>
        <p:spPr>
          <a:xfrm>
            <a:off x="9939645" y="2027392"/>
            <a:ext cx="1397507" cy="469137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convex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r>
              <a:rPr lang="zh-CN" altLang="en-US" sz="14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生产统计</a:t>
            </a:r>
            <a:endParaRPr lang="zh-CN" altLang="en-US" sz="14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31650" y="122042"/>
            <a:ext cx="4357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智能微网管控中心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能源互联网平台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log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960" y="563218"/>
            <a:ext cx="7563872" cy="598687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5045" y="130628"/>
            <a:ext cx="178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车联网平台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303685" y="1448176"/>
            <a:ext cx="2517913" cy="65601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智能校车管控中心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280561" y="2549283"/>
            <a:ext cx="2517913" cy="656016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物流货运等车队管理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9280561" y="3549656"/>
            <a:ext cx="2517913" cy="65601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运钞车监控平台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9303685" y="4547029"/>
            <a:ext cx="2517913" cy="65601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安保派遣车队管理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303685" y="5598092"/>
            <a:ext cx="2517913" cy="656016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400"/>
            <a:r>
              <a:rPr lang="zh-CN" altLang="en-US" sz="1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环保垃圾车队管理</a:t>
            </a:r>
            <a:endParaRPr lang="en-US" altLang="zh-CN" sz="1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2" descr="E:\Fish Design\2016-Fish Design\ArtWorks-company\Presentation-Company Profile\CH\Links\solutions CH\垃圾車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3540" y="5675448"/>
            <a:ext cx="816563" cy="53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I:\已購買素材\1.圖庫\道路、交通\Fotolia_78322862_Subscription_Monthly_M.jpg"/>
          <p:cNvPicPr>
            <a:picLocks noChangeAspect="1"/>
          </p:cNvPicPr>
          <p:nvPr/>
        </p:nvPicPr>
        <p:blipFill>
          <a:blip r:embed="rId3" cstate="print"/>
          <a:srcRect t="13927"/>
          <a:stretch>
            <a:fillRect/>
          </a:stretch>
        </p:blipFill>
        <p:spPr>
          <a:xfrm>
            <a:off x="8235574" y="1448178"/>
            <a:ext cx="912495" cy="602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E:\Fish Design\2016-Fish Design\ArtWorks-company\Presentation-Company Profile\CH\Links\solutions CH\運鈔車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283540" y="3645172"/>
            <a:ext cx="797416" cy="42890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Picture 2" descr="E:\Fish Design\2016-Fish Design\ArtWorks-company\Presentation-Company Profile\CH\Links\成功案例\155-16-1.jpg"/>
          <p:cNvPicPr>
            <a:picLocks noChangeAspect="1"/>
          </p:cNvPicPr>
          <p:nvPr/>
        </p:nvPicPr>
        <p:blipFill>
          <a:blip r:embed="rId5" cstate="print"/>
          <a:srcRect l="5496" r="12135"/>
          <a:stretch>
            <a:fillRect/>
          </a:stretch>
        </p:blipFill>
        <p:spPr>
          <a:xfrm>
            <a:off x="8241591" y="4606121"/>
            <a:ext cx="829471" cy="6035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2" descr="I:\免費圖庫\交通\coaches-14488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41591" y="2563221"/>
            <a:ext cx="853872" cy="6147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图片 17" descr="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4130" y="767662"/>
            <a:ext cx="7878975" cy="548744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5043" y="130629"/>
            <a:ext cx="402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数控机床互联中心</a:t>
            </a:r>
            <a:r>
              <a:rPr lang="en-US" altLang="zh-CN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8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数字化工厂</a:t>
            </a:r>
            <a:endParaRPr lang="zh-CN" altLang="en-US" sz="18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1695" y="110490"/>
            <a:ext cx="908050" cy="38862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423" y="0"/>
            <a:ext cx="12192000" cy="6858000"/>
          </a:xfrm>
          <a:prstGeom prst="rect">
            <a:avLst/>
          </a:prstGeom>
        </p:spPr>
      </p:pic>
      <p:sp>
        <p:nvSpPr>
          <p:cNvPr id="17" name="TextBox 17"/>
          <p:cNvSpPr txBox="1"/>
          <p:nvPr/>
        </p:nvSpPr>
        <p:spPr>
          <a:xfrm>
            <a:off x="4634279" y="2661258"/>
            <a:ext cx="2922595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>
              <a:defRPr/>
            </a:pPr>
            <a:r>
              <a:rPr lang="zh-CN" altLang="en-US" sz="5335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</a:rPr>
              <a:t>谢谢</a:t>
            </a:r>
            <a:r>
              <a:rPr lang="zh-CN" altLang="en-US" sz="5335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 Light"/>
              </a:rPr>
              <a:t>聆听</a:t>
            </a:r>
            <a:endParaRPr 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</p:sld>
</file>

<file path=ppt/tags/tag1.xml><?xml version="1.0" encoding="utf-8"?>
<p:tagLst xmlns:p="http://schemas.openxmlformats.org/presentationml/2006/main">
  <p:tag name="MH_CONTENTSID" val="261"/>
  <p:tag name="MH_SECTIONID" val="853,854,855,856,857,"/>
  <p:tag name="KSO_WPP_MARK_KEY" val="fd302cb9-22ff-4582-a863-679ffdafb682"/>
  <p:tag name="COMMONDATA" val="eyJoZGlkIjoiMmM0YzU5ZDZmNDBmZjdhNzUyZTA2NTc2MGVkNWMzZDgifQ=="/>
  <p:tag name="commondata" val="eyJoZGlkIjoiMDllZWFmODEyMmQ5MDIxOTNkMTZlNWNmNjVmNjQ1NzEifQ=="/>
</p:tagLst>
</file>

<file path=ppt/theme/theme1.xml><?xml version="1.0" encoding="utf-8"?>
<a:theme xmlns:a="http://schemas.openxmlformats.org/drawingml/2006/main" name="2_自定义设计方案">
  <a:themeElements>
    <a:clrScheme name="自定义 105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274C5"/>
      </a:accent1>
      <a:accent2>
        <a:srgbClr val="00B0F0"/>
      </a:accent2>
      <a:accent3>
        <a:srgbClr val="1274C5"/>
      </a:accent3>
      <a:accent4>
        <a:srgbClr val="00B0F0"/>
      </a:accent4>
      <a:accent5>
        <a:srgbClr val="1274C5"/>
      </a:accent5>
      <a:accent6>
        <a:srgbClr val="00B0F0"/>
      </a:accent6>
      <a:hlink>
        <a:srgbClr val="1274C5"/>
      </a:hlink>
      <a:folHlink>
        <a:srgbClr val="00B0F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A000120141114A24KPBG</Template>
  <TotalTime>0</TotalTime>
  <Words>2233</Words>
  <Application>WPS 演示</Application>
  <PresentationFormat>宽屏</PresentationFormat>
  <Paragraphs>535</Paragraphs>
  <Slides>43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9" baseType="lpstr">
      <vt:lpstr>Arial</vt:lpstr>
      <vt:lpstr>宋体</vt:lpstr>
      <vt:lpstr>Wingdings</vt:lpstr>
      <vt:lpstr>微软雅黑</vt:lpstr>
      <vt:lpstr>Calibri</vt:lpstr>
      <vt:lpstr>Roboto Light</vt:lpstr>
      <vt:lpstr>Segoe Print</vt:lpstr>
      <vt:lpstr>Calibri</vt:lpstr>
      <vt:lpstr>方正兰亭黑_GBK</vt:lpstr>
      <vt:lpstr>黑体</vt:lpstr>
      <vt:lpstr>等线</vt:lpstr>
      <vt:lpstr>Arial Unicode MS</vt:lpstr>
      <vt:lpstr>Calibri Light</vt:lpstr>
      <vt:lpstr>华文楷体</vt:lpstr>
      <vt:lpstr>Open Sans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智能制造工业物联网IoT平台建设方案</dc:title>
  <dc:creator/>
  <cp:keywords>智能制造工业物联网IoT平台建设方案</cp:keywords>
  <cp:category>智能制造工业物联网IoT平台建设方案</cp:category>
  <cp:lastModifiedBy>蔡成想</cp:lastModifiedBy>
  <cp:revision>3</cp:revision>
  <dcterms:created xsi:type="dcterms:W3CDTF">2018-12-10T08:47:00Z</dcterms:created>
  <dcterms:modified xsi:type="dcterms:W3CDTF">2024-06-05T21:18:32Z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03A64B8E134645D4B45D6AB4E86CB12E</vt:lpwstr>
  </property>
  <property fmtid="{D5CDD505-2E9C-101B-9397-08002B2CF9AE}" pid="3" name="KSOProductBuildVer">
    <vt:lpwstr>2052-12.1.0.16929</vt:lpwstr>
  </property>
</Properties>
</file>